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Lst>
  <p:sldSz cy="5143500" cx="9144000"/>
  <p:notesSz cx="6858000" cy="9144000"/>
  <p:embeddedFontLst>
    <p:embeddedFont>
      <p:font typeface="Quicksand"/>
      <p:regular r:id="rId38"/>
      <p:bold r:id="rId39"/>
    </p:embeddedFont>
    <p:embeddedFont>
      <p:font typeface="Comfortaa"/>
      <p:regular r:id="rId40"/>
      <p:bold r:id="rId41"/>
    </p:embeddedFont>
    <p:embeddedFont>
      <p:font typeface="Quicksand Light"/>
      <p:regular r:id="rId42"/>
      <p:bold r:id="rId43"/>
    </p:embeddedFont>
    <p:embeddedFont>
      <p:font typeface="Open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8" roundtripDataSignature="AMtx7mgebrFTNirspAJHZAXTJuutbvQvj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760EAA3-05BC-4605-9764-24D68AA59B8F}">
  <a:tblStyle styleId="{5760EAA3-05BC-4605-9764-24D68AA59B8F}"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Comfortaa-regular.fntdata"/><Relationship Id="rId20" Type="http://schemas.openxmlformats.org/officeDocument/2006/relationships/slide" Target="slides/slide15.xml"/><Relationship Id="rId42" Type="http://schemas.openxmlformats.org/officeDocument/2006/relationships/font" Target="fonts/QuicksandLight-regular.fntdata"/><Relationship Id="rId41" Type="http://schemas.openxmlformats.org/officeDocument/2006/relationships/font" Target="fonts/Comfortaa-bold.fntdata"/><Relationship Id="rId22" Type="http://schemas.openxmlformats.org/officeDocument/2006/relationships/slide" Target="slides/slide17.xml"/><Relationship Id="rId44" Type="http://schemas.openxmlformats.org/officeDocument/2006/relationships/font" Target="fonts/OpenSans-regular.fntdata"/><Relationship Id="rId21" Type="http://schemas.openxmlformats.org/officeDocument/2006/relationships/slide" Target="slides/slide16.xml"/><Relationship Id="rId43" Type="http://schemas.openxmlformats.org/officeDocument/2006/relationships/font" Target="fonts/QuicksandLight-bold.fntdata"/><Relationship Id="rId24" Type="http://schemas.openxmlformats.org/officeDocument/2006/relationships/slide" Target="slides/slide19.xml"/><Relationship Id="rId46" Type="http://schemas.openxmlformats.org/officeDocument/2006/relationships/font" Target="fonts/OpenSans-italic.fntdata"/><Relationship Id="rId23" Type="http://schemas.openxmlformats.org/officeDocument/2006/relationships/slide" Target="slides/slide18.xml"/><Relationship Id="rId45" Type="http://schemas.openxmlformats.org/officeDocument/2006/relationships/font" Target="fonts/OpenSans-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customschemas.google.com/relationships/presentationmetadata" Target="metadata"/><Relationship Id="rId25" Type="http://schemas.openxmlformats.org/officeDocument/2006/relationships/slide" Target="slides/slide20.xml"/><Relationship Id="rId47" Type="http://schemas.openxmlformats.org/officeDocument/2006/relationships/font" Target="fonts/OpenSans-bold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font" Target="fonts/Quicksand-bold.fntdata"/><Relationship Id="rId16" Type="http://schemas.openxmlformats.org/officeDocument/2006/relationships/slide" Target="slides/slide11.xml"/><Relationship Id="rId38" Type="http://schemas.openxmlformats.org/officeDocument/2006/relationships/font" Target="fonts/Quicksand-regular.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vectors/magnifying-glass-document-33170/" TargetMode="External"/><Relationship Id="rId3" Type="http://schemas.openxmlformats.org/officeDocument/2006/relationships/hyperlink" Target="https://pixabay.com/users/clker-free-vector-images-3736/?utm_source=link-attribution&amp;utm_medium=referral&amp;utm_campaign=image&amp;utm_content=33170" TargetMode="External"/><Relationship Id="rId4" Type="http://schemas.openxmlformats.org/officeDocument/2006/relationships/hyperlink" Target="https://pixabay.com/?utm_source=link-attribution&amp;utm_medium=referral&amp;utm_campaign=image&amp;utm_content=33170"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illustrations/hourglass-time-sand-run-out-3308818/" TargetMode="External"/><Relationship Id="rId3" Type="http://schemas.openxmlformats.org/officeDocument/2006/relationships/hyperlink" Target="https://pixabay.com/users/dergestaltercottbus-5321869/?utm_source=link-attribution&amp;utm_medium=referral&amp;utm_campaign=image&amp;utm_content=3308818" TargetMode="External"/><Relationship Id="rId4" Type="http://schemas.openxmlformats.org/officeDocument/2006/relationships/hyperlink" Target="https://pixabay.com/?utm_source=link-attribution&amp;utm_medium=referral&amp;utm_campaign=image&amp;utm_content=3308818"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vectors/numbers-numerals-counting-math-3691897/" TargetMode="External"/><Relationship Id="rId3" Type="http://schemas.openxmlformats.org/officeDocument/2006/relationships/hyperlink" Target="https://pixabay.com/users/gdj-1086657/?utm_source=link-attribution&amp;utm_medium=referral&amp;utm_campaign=image&amp;utm_content=3691897" TargetMode="External"/><Relationship Id="rId4" Type="http://schemas.openxmlformats.org/officeDocument/2006/relationships/hyperlink" Target="https://pixabay.com/?utm_source=link-attribution&amp;utm_medium=referral&amp;utm_campaign=image&amp;utm_content=3691897"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vectors/mountain-mountain-range-peak-rock-31587/"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 name="Shape 23"/>
        <p:cNvGrpSpPr/>
        <p:nvPr/>
      </p:nvGrpSpPr>
      <p:grpSpPr>
        <a:xfrm>
          <a:off x="0" y="0"/>
          <a:ext cx="0" cy="0"/>
          <a:chOff x="0" y="0"/>
          <a:chExt cx="0" cy="0"/>
        </a:xfrm>
      </p:grpSpPr>
      <p:sp>
        <p:nvSpPr>
          <p:cNvPr id="24" name="Google Shape;24;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 name="Google Shape;2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GB" sz="1000"/>
              <a:t>https://pixabay.com/vectors/bar-chart-columns-graph-diagram-297122/</a:t>
            </a:r>
            <a:endParaRPr sz="10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solidFill>
                  <a:srgbClr val="434343"/>
                </a:solidFill>
              </a:rPr>
              <a:t>Teacher notes: Distribute a hard copy of the code to each pair of students so that they can start trying to talk through the code.</a:t>
            </a:r>
            <a:endParaRPr sz="1000">
              <a:solidFill>
                <a:srgbClr val="434343"/>
              </a:solidFill>
            </a:endParaRPr>
          </a:p>
          <a:p>
            <a:pPr indent="0" lvl="0" marL="0" rtl="0" algn="l">
              <a:lnSpc>
                <a:spcPct val="100000"/>
              </a:lnSpc>
              <a:spcBef>
                <a:spcPts val="0"/>
              </a:spcBef>
              <a:spcAft>
                <a:spcPts val="0"/>
              </a:spcAft>
              <a:buSzPts val="1100"/>
              <a:buNone/>
            </a:pPr>
            <a:r>
              <a:t/>
            </a:r>
            <a:endParaRPr sz="1000">
              <a:solidFill>
                <a:srgbClr val="434343"/>
              </a:solidFill>
            </a:endParaRPr>
          </a:p>
          <a:p>
            <a:pPr indent="0" lvl="0" marL="0" rtl="0" algn="l">
              <a:lnSpc>
                <a:spcPct val="100000"/>
              </a:lnSpc>
              <a:spcBef>
                <a:spcPts val="0"/>
              </a:spcBef>
              <a:spcAft>
                <a:spcPts val="0"/>
              </a:spcAft>
              <a:buSzPts val="1100"/>
              <a:buNone/>
            </a:pPr>
            <a:r>
              <a:rPr lang="en-GB" sz="1000">
                <a:solidFill>
                  <a:srgbClr val="434343"/>
                </a:solidFill>
              </a:rPr>
              <a:t>Image by &lt;a href="https://pixabay.com/users/monikap-2515080/?utm_source=link-attribution&amp;amp;utm_medium=referral&amp;amp;utm_campaign=image&amp;amp;utm_content=1517727"&gt;MonikaP&lt;/a&gt; from &lt;a href="https://pixabay.com/?utm_source=link-attribution&amp;amp;utm_medium=referral&amp;amp;utm_campaign=image&amp;amp;utm_content=1517727"&gt;Pixabay&lt;/a&gt;</a:t>
            </a:r>
            <a:endParaRPr sz="1000">
              <a:solidFill>
                <a:srgbClr val="434343"/>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Give the students 5 minutes to work on expressing the program in a couple of sentences.  Walk around listening in to the conversations and steering the students to the right answer.</a:t>
            </a:r>
            <a:endParaRPr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 name="Google Shape;12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Once you have decided on your development environment you can edit this slide or add an additional one to specify how the students locate and flash the code to the micro:bit.</a:t>
            </a:r>
            <a:endParaRPr sz="10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Depending on the ability of your students you could give them just the code and ask them what each line does or fill in more of the blanks from the code conversation and just leave a few for them to complete.  There are three levels of code conversation for the students, 1 is the most basic.</a:t>
            </a:r>
            <a:endParaRPr sz="1000"/>
          </a:p>
          <a:p>
            <a:pPr indent="0" lvl="0" marL="0" rtl="0" algn="l">
              <a:lnSpc>
                <a:spcPct val="100000"/>
              </a:lnSpc>
              <a:spcBef>
                <a:spcPts val="0"/>
              </a:spcBef>
              <a:spcAft>
                <a:spcPts val="0"/>
              </a:spcAft>
              <a:buSzPts val="1100"/>
              <a:buNone/>
            </a:pPr>
            <a:r>
              <a:t/>
            </a:r>
            <a:endParaRPr sz="1000"/>
          </a:p>
          <a:p>
            <a:pPr indent="0" lvl="0" marL="0" rtl="0" algn="l">
              <a:lnSpc>
                <a:spcPct val="100000"/>
              </a:lnSpc>
              <a:spcBef>
                <a:spcPts val="0"/>
              </a:spcBef>
              <a:spcAft>
                <a:spcPts val="0"/>
              </a:spcAft>
              <a:buSzPts val="1100"/>
              <a:buNone/>
            </a:pPr>
            <a:r>
              <a:rPr lang="en-GB" sz="1000"/>
              <a:t>Image by &lt;a href="https://pixabay.com/users/moritz320-1260270/?utm_source=link-attribution&amp;amp;utm_medium=referral&amp;amp;utm_campaign=image&amp;amp;utm_content=2245644"&gt;moritz320&lt;/a&gt; from &lt;a href="https://pixabay.com/?utm_source=link-attribution&amp;amp;utm_medium=referral&amp;amp;utm_campaign=image&amp;amp;utm_content=2245644"&gt;Pixabay&lt;/a&gt;</a:t>
            </a:r>
            <a:endParaRPr sz="10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af31acb8cb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 name="Google Shape;144;gaf31acb8cb_0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pixabay copyright free image: </a:t>
            </a:r>
            <a:r>
              <a:rPr lang="en-GB" sz="1000" u="sng">
                <a:solidFill>
                  <a:schemeClr val="hlink"/>
                </a:solidFill>
                <a:hlinkClick r:id="rId2"/>
              </a:rPr>
              <a:t>https://pixabay.com/vectors/magnifying-glass-document-33170/</a:t>
            </a:r>
            <a:endParaRPr sz="1000"/>
          </a:p>
          <a:p>
            <a:pPr indent="0" lvl="0" marL="0" rtl="0" algn="l">
              <a:lnSpc>
                <a:spcPct val="100000"/>
              </a:lnSpc>
              <a:spcBef>
                <a:spcPts val="0"/>
              </a:spcBef>
              <a:spcAft>
                <a:spcPts val="0"/>
              </a:spcAft>
              <a:buSzPts val="1100"/>
              <a:buNone/>
            </a:pPr>
            <a:r>
              <a:rPr lang="en-GB">
                <a:solidFill>
                  <a:srgbClr val="191B26"/>
                </a:solidFill>
                <a:latin typeface="Open Sans"/>
                <a:ea typeface="Open Sans"/>
                <a:cs typeface="Open Sans"/>
                <a:sym typeface="Open Sans"/>
              </a:rPr>
              <a:t>Image by </a:t>
            </a:r>
            <a:r>
              <a:rPr lang="en-GB" u="sng">
                <a:solidFill>
                  <a:srgbClr val="191B26"/>
                </a:solidFill>
                <a:latin typeface="Open Sans"/>
                <a:ea typeface="Open Sans"/>
                <a:cs typeface="Open Sans"/>
                <a:sym typeface="Open Sans"/>
                <a:hlinkClick r:id="rId3">
                  <a:extLst>
                    <a:ext uri="{A12FA001-AC4F-418D-AE19-62706E023703}">
                      <ahyp:hlinkClr val="tx"/>
                    </a:ext>
                  </a:extLst>
                </a:hlinkClick>
              </a:rPr>
              <a:t>Clker-Free-Vector-Images</a:t>
            </a:r>
            <a:r>
              <a:rPr lang="en-GB">
                <a:solidFill>
                  <a:srgbClr val="191B26"/>
                </a:solidFill>
                <a:latin typeface="Open Sans"/>
                <a:ea typeface="Open Sans"/>
                <a:cs typeface="Open Sans"/>
                <a:sym typeface="Open Sans"/>
              </a:rPr>
              <a:t> from </a:t>
            </a:r>
            <a:r>
              <a:rPr lang="en-GB" u="sng">
                <a:solidFill>
                  <a:srgbClr val="191B26"/>
                </a:solidFill>
                <a:latin typeface="Open Sans"/>
                <a:ea typeface="Open Sans"/>
                <a:cs typeface="Open Sans"/>
                <a:sym typeface="Open Sans"/>
                <a:hlinkClick r:id="rId4">
                  <a:extLst>
                    <a:ext uri="{A12FA001-AC4F-418D-AE19-62706E023703}">
                      <ahyp:hlinkClr val="tx"/>
                    </a:ext>
                  </a:extLst>
                </a:hlinkClick>
              </a:rPr>
              <a:t>Pixabay</a:t>
            </a:r>
            <a:r>
              <a:rPr lang="en-GB">
                <a:solidFill>
                  <a:srgbClr val="191B26"/>
                </a:solidFill>
                <a:highlight>
                  <a:srgbClr val="FFFFFF"/>
                </a:highlight>
                <a:latin typeface="Open Sans"/>
                <a:ea typeface="Open Sans"/>
                <a:cs typeface="Open Sans"/>
                <a:sym typeface="Open Sans"/>
              </a:rPr>
              <a:t> </a:t>
            </a:r>
            <a:endParaRPr sz="10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This lesson focuses on for for loops.  However, it is important to encourage students to keep spotting programming features and using the correct terminology to describe them. </a:t>
            </a:r>
            <a:endParaRPr sz="1000"/>
          </a:p>
          <a:p>
            <a:pPr indent="0" lvl="0" marL="0" rtl="0" algn="l">
              <a:lnSpc>
                <a:spcPct val="100000"/>
              </a:lnSpc>
              <a:spcBef>
                <a:spcPts val="0"/>
              </a:spcBef>
              <a:spcAft>
                <a:spcPts val="0"/>
              </a:spcAft>
              <a:buSzPts val="1100"/>
              <a:buNone/>
            </a:pPr>
            <a:r>
              <a:rPr lang="en-GB" sz="1000"/>
              <a:t>Image by &lt;a href="https://pixabay.com/users/moritz320-1260270/?utm_source=link-attribution&amp;amp;utm_medium=referral&amp;amp;utm_campaign=image&amp;amp;utm_content=2245644"&gt;moritz320&lt;/a&gt; from &lt;a href="https://pixabay.com/?utm_source=link-attribution&amp;amp;utm_medium=referral&amp;amp;utm_campaign=image&amp;amp;utm_content=2245644"&gt;Pixabay&lt;/a&gt;</a:t>
            </a:r>
            <a:endParaRPr sz="10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a5e087ef5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 name="Google Shape;164;ga5e087ef53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This program is not very long but, whilst we want to be be able to step through the program and understand it, it is important to keep a track of how the program as a whole works together.  The bargraph function passes parameters the value of which are determined initially at the bottom of the program.  For this reason we would recommend that you have your whole copy of the program open in another tab so that you can reference this as you trace the program through.</a:t>
            </a:r>
            <a:endParaRPr sz="10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Keep a full copy of the program open on another tab</a:t>
            </a:r>
            <a:endParaRPr sz="10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 name="Shape 30"/>
        <p:cNvGrpSpPr/>
        <p:nvPr/>
      </p:nvGrpSpPr>
      <p:grpSpPr>
        <a:xfrm>
          <a:off x="0" y="0"/>
          <a:ext cx="0" cy="0"/>
          <a:chOff x="0" y="0"/>
          <a:chExt cx="0" cy="0"/>
        </a:xfrm>
      </p:grpSpPr>
      <p:sp>
        <p:nvSpPr>
          <p:cNvPr id="31" name="Google Shape;31;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 name="Google Shape;3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9" name="Google Shape;209;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Again here it is crucial that you show the students the whole program so that they can see </a:t>
            </a:r>
            <a:r>
              <a:rPr lang="en-GB" sz="1000">
                <a:solidFill>
                  <a:srgbClr val="D73A49"/>
                </a:solidFill>
              </a:rPr>
              <a:t> </a:t>
            </a:r>
            <a:r>
              <a:rPr lang="en-GB" sz="1000">
                <a:solidFill>
                  <a:srgbClr val="6F42C1"/>
                </a:solidFill>
                <a:highlight>
                  <a:srgbClr val="FFFFFF"/>
                </a:highlight>
              </a:rPr>
              <a:t>bargraph</a:t>
            </a:r>
            <a:r>
              <a:rPr lang="en-GB" sz="1000">
                <a:solidFill>
                  <a:srgbClr val="24292E"/>
                </a:solidFill>
                <a:highlight>
                  <a:srgbClr val="FFFFFF"/>
                </a:highlight>
              </a:rPr>
              <a:t>(s</a:t>
            </a:r>
            <a:r>
              <a:rPr lang="en-GB" sz="1000">
                <a:solidFill>
                  <a:schemeClr val="dk1"/>
                </a:solidFill>
                <a:highlight>
                  <a:srgbClr val="FFFFFF"/>
                </a:highlight>
              </a:rPr>
              <a:t>lider_posn</a:t>
            </a:r>
            <a:r>
              <a:rPr lang="en-GB" sz="1000">
                <a:solidFill>
                  <a:srgbClr val="24292E"/>
                </a:solidFill>
                <a:highlight>
                  <a:srgbClr val="FFFFFF"/>
                </a:highlight>
              </a:rPr>
              <a:t>) i.e. once the slider has been moved it goes back into the program.</a:t>
            </a:r>
            <a:endParaRPr sz="10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b00446eff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 name="Google Shape;227;gb00446eff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b00446effd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gb00446effd_0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To understand the code it is important that the students understand the layout of the micro:bit</a:t>
            </a:r>
            <a:endParaRPr sz="10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b00446eff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gb00446effd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b00446effd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gb00446effd_0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the 4-y make the display more natural to the user as it lights up the bottom row first.</a:t>
            </a:r>
            <a:endParaRPr sz="1000"/>
          </a:p>
          <a:p>
            <a:pPr indent="0" lvl="0" marL="0" rtl="0" algn="l">
              <a:lnSpc>
                <a:spcPct val="100000"/>
              </a:lnSpc>
              <a:spcBef>
                <a:spcPts val="0"/>
              </a:spcBef>
              <a:spcAft>
                <a:spcPts val="0"/>
              </a:spcAft>
              <a:buSzPts val="1100"/>
              <a:buNone/>
            </a:pPr>
            <a:r>
              <a:rPr lang="en-GB" sz="1000"/>
              <a:t>Image by &lt;a href="https://pixabay.com/users/clker-free-vector-images-3736/?utm_source=link-attribution&amp;amp;utm_medium=referral&amp;amp;utm_campaign=image&amp;amp;utm_content=31532"&gt;Clker-Free-Vector-Images&lt;/a&gt; from &lt;a href="https://pixabay.com/?utm_source=link-attribution&amp;amp;utm_medium=referral&amp;amp;utm_campaign=image&amp;amp;utm_content=31532"&gt;Pixabay&lt;/a&gt;</a:t>
            </a:r>
            <a:endParaRPr sz="10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b0857580e6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5" name="Google Shape;265;gb0857580e6_0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a:t>
            </a:r>
            <a:r>
              <a:rPr lang="en-GB" sz="1000" u="sng">
                <a:solidFill>
                  <a:schemeClr val="hlink"/>
                </a:solidFill>
                <a:hlinkClick r:id="rId2"/>
              </a:rPr>
              <a:t>https://pixabay.com/illustrations/hourglass-time-sand-run-out-3308818/</a:t>
            </a:r>
            <a:endParaRPr sz="1000"/>
          </a:p>
          <a:p>
            <a:pPr indent="0" lvl="0" marL="0" rtl="0" algn="l">
              <a:lnSpc>
                <a:spcPct val="100000"/>
              </a:lnSpc>
              <a:spcBef>
                <a:spcPts val="0"/>
              </a:spcBef>
              <a:spcAft>
                <a:spcPts val="0"/>
              </a:spcAft>
              <a:buSzPts val="1100"/>
              <a:buNone/>
            </a:pPr>
            <a:r>
              <a:rPr lang="en-GB">
                <a:solidFill>
                  <a:srgbClr val="191B26"/>
                </a:solidFill>
                <a:latin typeface="Open Sans"/>
                <a:ea typeface="Open Sans"/>
                <a:cs typeface="Open Sans"/>
                <a:sym typeface="Open Sans"/>
              </a:rPr>
              <a:t>Image by </a:t>
            </a:r>
            <a:r>
              <a:rPr lang="en-GB" u="sng">
                <a:solidFill>
                  <a:srgbClr val="191B26"/>
                </a:solidFill>
                <a:latin typeface="Open Sans"/>
                <a:ea typeface="Open Sans"/>
                <a:cs typeface="Open Sans"/>
                <a:sym typeface="Open Sans"/>
                <a:hlinkClick r:id="rId3">
                  <a:extLst>
                    <a:ext uri="{A12FA001-AC4F-418D-AE19-62706E023703}">
                      <ahyp:hlinkClr val="tx"/>
                    </a:ext>
                  </a:extLst>
                </a:hlinkClick>
              </a:rPr>
              <a:t>derGestalterCottbus</a:t>
            </a:r>
            <a:r>
              <a:rPr lang="en-GB">
                <a:solidFill>
                  <a:srgbClr val="191B26"/>
                </a:solidFill>
                <a:latin typeface="Open Sans"/>
                <a:ea typeface="Open Sans"/>
                <a:cs typeface="Open Sans"/>
                <a:sym typeface="Open Sans"/>
              </a:rPr>
              <a:t> from </a:t>
            </a:r>
            <a:r>
              <a:rPr lang="en-GB" u="sng">
                <a:solidFill>
                  <a:srgbClr val="191B26"/>
                </a:solidFill>
                <a:latin typeface="Open Sans"/>
                <a:ea typeface="Open Sans"/>
                <a:cs typeface="Open Sans"/>
                <a:sym typeface="Open Sans"/>
                <a:hlinkClick r:id="rId4">
                  <a:extLst>
                    <a:ext uri="{A12FA001-AC4F-418D-AE19-62706E023703}">
                      <ahyp:hlinkClr val="tx"/>
                    </a:ext>
                  </a:extLst>
                </a:hlinkClick>
              </a:rPr>
              <a:t>Pixabay</a:t>
            </a:r>
            <a:r>
              <a:rPr lang="en-GB">
                <a:solidFill>
                  <a:srgbClr val="191B26"/>
                </a:solidFill>
                <a:highlight>
                  <a:srgbClr val="FFFFFF"/>
                </a:highlight>
                <a:latin typeface="Open Sans"/>
                <a:ea typeface="Open Sans"/>
                <a:cs typeface="Open Sans"/>
                <a:sym typeface="Open Sans"/>
              </a:rPr>
              <a:t> </a:t>
            </a:r>
            <a:endParaRPr sz="10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b0857580e6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4" name="Google Shape;274;gb0857580e6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ba05a7e25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2" name="Google Shape;282;gba05a7e25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 name="Shape 37"/>
        <p:cNvGrpSpPr/>
        <p:nvPr/>
      </p:nvGrpSpPr>
      <p:grpSpPr>
        <a:xfrm>
          <a:off x="0" y="0"/>
          <a:ext cx="0" cy="0"/>
          <a:chOff x="0" y="0"/>
          <a:chExt cx="0" cy="0"/>
        </a:xfrm>
      </p:grpSpPr>
      <p:sp>
        <p:nvSpPr>
          <p:cNvPr id="38" name="Google Shape;38;gaf07246ae0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 name="Google Shape;39;gaf07246ae0_0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This should be on the board as the students enter the room.  The students also have a starter worksheet to write their responses on.</a:t>
            </a:r>
            <a:endParaRPr sz="100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b0857580e6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gb0857580e6_0_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Again refer back to the program as a whole to show how the parameter is passed back to function bargraph.</a:t>
            </a:r>
            <a:endParaRPr sz="1000"/>
          </a:p>
          <a:p>
            <a:pPr indent="0" lvl="0" marL="0" rtl="0" algn="l">
              <a:lnSpc>
                <a:spcPct val="100000"/>
              </a:lnSpc>
              <a:spcBef>
                <a:spcPts val="0"/>
              </a:spcBef>
              <a:spcAft>
                <a:spcPts val="0"/>
              </a:spcAft>
              <a:buSzPts val="1100"/>
              <a:buNone/>
            </a:pPr>
            <a:r>
              <a:t/>
            </a:r>
            <a:endParaRPr sz="1000"/>
          </a:p>
          <a:p>
            <a:pPr indent="0" lvl="0" marL="0" rtl="0" algn="l">
              <a:lnSpc>
                <a:spcPct val="100000"/>
              </a:lnSpc>
              <a:spcBef>
                <a:spcPts val="0"/>
              </a:spcBef>
              <a:spcAft>
                <a:spcPts val="0"/>
              </a:spcAft>
              <a:buSzPts val="1100"/>
              <a:buNone/>
            </a:pPr>
            <a:r>
              <a:rPr lang="en-GB" sz="1000"/>
              <a:t>Image by &lt;a href="https://pixabay.com/users/pixloger-783453/?utm_source=link-attribution&amp;amp;utm_medium=referral&amp;amp;utm_campaign=image&amp;amp;utm_content=1648337"&gt;PixLoger&lt;/a&gt; from &lt;a href="https://pixabay.com/?utm_source=link-attribution&amp;amp;utm_medium=referral&amp;amp;utm_campaign=image&amp;amp;utm_content=1648337"&gt;Pixabay&lt;/a&gt;</a:t>
            </a:r>
            <a:endParaRPr sz="100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Google Shape;299;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Depending on how quickly the students completed the investigate task you could choose to just initially do the first modification then do a follow up lesson that really focuses on modification before moving on to making a completely new program using functions and the sensor board whisp-o-meter circuit</a:t>
            </a:r>
            <a:endParaRPr sz="1000"/>
          </a:p>
          <a:p>
            <a:pPr indent="0" lvl="0" marL="0" rtl="0" algn="l">
              <a:lnSpc>
                <a:spcPct val="100000"/>
              </a:lnSpc>
              <a:spcBef>
                <a:spcPts val="0"/>
              </a:spcBef>
              <a:spcAft>
                <a:spcPts val="0"/>
              </a:spcAft>
              <a:buSzPts val="1100"/>
              <a:buNone/>
            </a:pPr>
            <a:r>
              <a:t/>
            </a:r>
            <a:endParaRPr sz="1000">
              <a:latin typeface="Quicksand"/>
              <a:ea typeface="Quicksand"/>
              <a:cs typeface="Quicksand"/>
              <a:sym typeface="Quicksand"/>
            </a:endParaRPr>
          </a:p>
          <a:p>
            <a:pPr indent="0" lvl="0" marL="0" rtl="0" algn="l">
              <a:lnSpc>
                <a:spcPct val="100000"/>
              </a:lnSpc>
              <a:spcBef>
                <a:spcPts val="0"/>
              </a:spcBef>
              <a:spcAft>
                <a:spcPts val="0"/>
              </a:spcAft>
              <a:buSzPts val="1100"/>
              <a:buNone/>
            </a:pPr>
            <a:r>
              <a:rPr lang="en-GB" sz="1000">
                <a:latin typeface="Quicksand"/>
                <a:ea typeface="Quicksand"/>
                <a:cs typeface="Quicksand"/>
                <a:sym typeface="Quicksand"/>
              </a:rPr>
              <a:t>Image by &lt;a href="https://pixabay.com/users/maciej326-1771256/?utm_source=link-attribution&amp;amp;utm_medium=referral&amp;amp;utm_campaign=image&amp;amp;utm_content=1945856"&gt;Monika Grafik&lt;/a&gt; from &lt;a </a:t>
            </a:r>
            <a:endParaRPr sz="1000">
              <a:latin typeface="Quicksand"/>
              <a:ea typeface="Quicksand"/>
              <a:cs typeface="Quicksand"/>
              <a:sym typeface="Quicksan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Google Shape;30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The multiple choice quiz will help assess the students knowledge of programming features and use of electronics hardware.</a:t>
            </a:r>
            <a:endParaRPr sz="1000"/>
          </a:p>
          <a:p>
            <a:pPr indent="0" lvl="0" marL="0" rtl="0" algn="l">
              <a:lnSpc>
                <a:spcPct val="100000"/>
              </a:lnSpc>
              <a:spcBef>
                <a:spcPts val="0"/>
              </a:spcBef>
              <a:spcAft>
                <a:spcPts val="0"/>
              </a:spcAft>
              <a:buSzPts val="1100"/>
              <a:buNone/>
            </a:pPr>
            <a:r>
              <a:rPr lang="en-GB" sz="1000"/>
              <a:t>Image on plenary worksheet: </a:t>
            </a:r>
            <a:r>
              <a:rPr lang="en-GB" sz="1000"/>
              <a:t>https://pixabay.com/vectors/bar-chocolate-brown-sweet-delicious-306132/</a:t>
            </a:r>
            <a:endParaRPr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 name="Shape 47"/>
        <p:cNvGrpSpPr/>
        <p:nvPr/>
      </p:nvGrpSpPr>
      <p:grpSpPr>
        <a:xfrm>
          <a:off x="0" y="0"/>
          <a:ext cx="0" cy="0"/>
          <a:chOff x="0" y="0"/>
          <a:chExt cx="0" cy="0"/>
        </a:xfrm>
      </p:grpSpPr>
      <p:sp>
        <p:nvSpPr>
          <p:cNvPr id="48" name="Google Shape;48;gb5e2470ca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 name="Google Shape;49;gb5e2470ca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This should be on the board as the students enter the room.  The students also have a starter worksheet to write their responses on.</a:t>
            </a:r>
            <a:endParaRPr sz="1000"/>
          </a:p>
          <a:p>
            <a:pPr indent="0" lvl="0" marL="0" rtl="0" algn="l">
              <a:lnSpc>
                <a:spcPct val="100000"/>
              </a:lnSpc>
              <a:spcBef>
                <a:spcPts val="0"/>
              </a:spcBef>
              <a:spcAft>
                <a:spcPts val="0"/>
              </a:spcAft>
              <a:buSzPts val="1100"/>
              <a:buNone/>
            </a:pPr>
            <a:r>
              <a:rPr lang="en-GB" sz="1000"/>
              <a:t>https://pixabay.com/vectors/countdown-finger-three-hand-157713/</a:t>
            </a:r>
            <a:endParaRPr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dfc09a5fdb_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gdfc09a5fdb_2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This should be on the board as the students enter the room.  The students also have a starter worksheet to write their responses on.</a:t>
            </a:r>
            <a:endParaRPr sz="1000"/>
          </a:p>
          <a:p>
            <a:pPr indent="0" lvl="0" marL="0" rtl="0" algn="l">
              <a:lnSpc>
                <a:spcPct val="100000"/>
              </a:lnSpc>
              <a:spcBef>
                <a:spcPts val="0"/>
              </a:spcBef>
              <a:spcAft>
                <a:spcPts val="0"/>
              </a:spcAft>
              <a:buSzPts val="1100"/>
              <a:buNone/>
            </a:pPr>
            <a:r>
              <a:rPr lang="en-GB" sz="1000"/>
              <a:t>https://pixabay.com/vectors/countdown-finger-three-hand-157713/</a:t>
            </a:r>
            <a:endParaRPr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dc5ba0160b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 name="Google Shape;69;gdc5ba0160b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https://pixabay.com/illustrations/lamb-sheep-cute-farm-animal-baby-1388937/</a:t>
            </a:r>
            <a:endParaRPr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a5e087324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ga5e0873243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ba05a7e20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gba05a7e20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a:t>
            </a:r>
            <a:r>
              <a:rPr lang="en-GB" sz="1000" u="sng">
                <a:solidFill>
                  <a:schemeClr val="hlink"/>
                </a:solidFill>
                <a:hlinkClick r:id="rId2"/>
              </a:rPr>
              <a:t>https://pixabay.com/vectors/numbers-numerals-counting-math-3691897/</a:t>
            </a:r>
            <a:endParaRPr sz="1000"/>
          </a:p>
          <a:p>
            <a:pPr indent="0" lvl="0" marL="0" rtl="0" algn="l">
              <a:lnSpc>
                <a:spcPct val="100000"/>
              </a:lnSpc>
              <a:spcBef>
                <a:spcPts val="0"/>
              </a:spcBef>
              <a:spcAft>
                <a:spcPts val="0"/>
              </a:spcAft>
              <a:buSzPts val="1100"/>
              <a:buNone/>
            </a:pPr>
            <a:r>
              <a:rPr lang="en-GB">
                <a:solidFill>
                  <a:srgbClr val="191B26"/>
                </a:solidFill>
                <a:latin typeface="Open Sans"/>
                <a:ea typeface="Open Sans"/>
                <a:cs typeface="Open Sans"/>
                <a:sym typeface="Open Sans"/>
              </a:rPr>
              <a:t>Image by </a:t>
            </a:r>
            <a:r>
              <a:rPr lang="en-GB" u="sng">
                <a:solidFill>
                  <a:srgbClr val="191B26"/>
                </a:solidFill>
                <a:latin typeface="Open Sans"/>
                <a:ea typeface="Open Sans"/>
                <a:cs typeface="Open Sans"/>
                <a:sym typeface="Open Sans"/>
                <a:hlinkClick r:id="rId3">
                  <a:extLst>
                    <a:ext uri="{A12FA001-AC4F-418D-AE19-62706E023703}">
                      <ahyp:hlinkClr val="tx"/>
                    </a:ext>
                  </a:extLst>
                </a:hlinkClick>
              </a:rPr>
              <a:t>Gordon Johnson</a:t>
            </a:r>
            <a:r>
              <a:rPr lang="en-GB">
                <a:solidFill>
                  <a:srgbClr val="191B26"/>
                </a:solidFill>
                <a:latin typeface="Open Sans"/>
                <a:ea typeface="Open Sans"/>
                <a:cs typeface="Open Sans"/>
                <a:sym typeface="Open Sans"/>
              </a:rPr>
              <a:t> from </a:t>
            </a:r>
            <a:r>
              <a:rPr lang="en-GB" u="sng">
                <a:solidFill>
                  <a:srgbClr val="191B26"/>
                </a:solidFill>
                <a:latin typeface="Open Sans"/>
                <a:ea typeface="Open Sans"/>
                <a:cs typeface="Open Sans"/>
                <a:sym typeface="Open Sans"/>
                <a:hlinkClick r:id="rId4">
                  <a:extLst>
                    <a:ext uri="{A12FA001-AC4F-418D-AE19-62706E023703}">
                      <ahyp:hlinkClr val="tx"/>
                    </a:ext>
                  </a:extLst>
                </a:hlinkClick>
              </a:rPr>
              <a:t>Pixabay</a:t>
            </a:r>
            <a:r>
              <a:rPr lang="en-GB">
                <a:solidFill>
                  <a:srgbClr val="191B26"/>
                </a:solidFill>
                <a:highlight>
                  <a:srgbClr val="FFFFFF"/>
                </a:highlight>
                <a:latin typeface="Open Sans"/>
                <a:ea typeface="Open Sans"/>
                <a:cs typeface="Open Sans"/>
                <a:sym typeface="Open Sans"/>
              </a:rPr>
              <a:t> </a:t>
            </a:r>
            <a:endParaRPr sz="10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deecc6c74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gdeecc6c74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u="sng">
                <a:solidFill>
                  <a:schemeClr val="hlink"/>
                </a:solidFill>
                <a:hlinkClick r:id="rId2"/>
              </a:rPr>
              <a:t>https://pixabay.com/vectors/mountain-mountain-range-peak-rock-31587/</a:t>
            </a:r>
            <a:endParaRPr sz="10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3">
    <p:spTree>
      <p:nvGrpSpPr>
        <p:cNvPr id="10" name="Shape 10"/>
        <p:cNvGrpSpPr/>
        <p:nvPr/>
      </p:nvGrpSpPr>
      <p:grpSpPr>
        <a:xfrm>
          <a:off x="0" y="0"/>
          <a:ext cx="0" cy="0"/>
          <a:chOff x="0" y="0"/>
          <a:chExt cx="0" cy="0"/>
        </a:xfrm>
      </p:grpSpPr>
      <p:sp>
        <p:nvSpPr>
          <p:cNvPr id="11" name="Google Shape;11;p22"/>
          <p:cNvSpPr txBox="1"/>
          <p:nvPr>
            <p:ph type="title"/>
          </p:nvPr>
        </p:nvSpPr>
        <p:spPr>
          <a:xfrm>
            <a:off x="90350" y="470725"/>
            <a:ext cx="8095800" cy="2034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sz="5800">
                <a:solidFill>
                  <a:srgbClr val="666666"/>
                </a:solidFill>
              </a:defRPr>
            </a:lvl1pPr>
            <a:lvl2pPr lvl="1" algn="l">
              <a:lnSpc>
                <a:spcPct val="100000"/>
              </a:lnSpc>
              <a:spcBef>
                <a:spcPts val="0"/>
              </a:spcBef>
              <a:spcAft>
                <a:spcPts val="0"/>
              </a:spcAft>
              <a:buSzPts val="2800"/>
              <a:buNone/>
              <a:defRPr>
                <a:solidFill>
                  <a:srgbClr val="666666"/>
                </a:solidFill>
              </a:defRPr>
            </a:lvl2pPr>
            <a:lvl3pPr lvl="2" algn="l">
              <a:lnSpc>
                <a:spcPct val="100000"/>
              </a:lnSpc>
              <a:spcBef>
                <a:spcPts val="0"/>
              </a:spcBef>
              <a:spcAft>
                <a:spcPts val="0"/>
              </a:spcAft>
              <a:buSzPts val="2800"/>
              <a:buNone/>
              <a:defRPr>
                <a:solidFill>
                  <a:srgbClr val="666666"/>
                </a:solidFill>
              </a:defRPr>
            </a:lvl3pPr>
            <a:lvl4pPr lvl="3" algn="l">
              <a:lnSpc>
                <a:spcPct val="100000"/>
              </a:lnSpc>
              <a:spcBef>
                <a:spcPts val="0"/>
              </a:spcBef>
              <a:spcAft>
                <a:spcPts val="0"/>
              </a:spcAft>
              <a:buSzPts val="2800"/>
              <a:buNone/>
              <a:defRPr>
                <a:solidFill>
                  <a:srgbClr val="666666"/>
                </a:solidFill>
              </a:defRPr>
            </a:lvl4pPr>
            <a:lvl5pPr lvl="4" algn="l">
              <a:lnSpc>
                <a:spcPct val="100000"/>
              </a:lnSpc>
              <a:spcBef>
                <a:spcPts val="0"/>
              </a:spcBef>
              <a:spcAft>
                <a:spcPts val="0"/>
              </a:spcAft>
              <a:buSzPts val="2800"/>
              <a:buNone/>
              <a:defRPr>
                <a:solidFill>
                  <a:srgbClr val="666666"/>
                </a:solidFill>
              </a:defRPr>
            </a:lvl5pPr>
            <a:lvl6pPr lvl="5" algn="l">
              <a:lnSpc>
                <a:spcPct val="100000"/>
              </a:lnSpc>
              <a:spcBef>
                <a:spcPts val="0"/>
              </a:spcBef>
              <a:spcAft>
                <a:spcPts val="0"/>
              </a:spcAft>
              <a:buSzPts val="2800"/>
              <a:buNone/>
              <a:defRPr>
                <a:solidFill>
                  <a:srgbClr val="666666"/>
                </a:solidFill>
              </a:defRPr>
            </a:lvl6pPr>
            <a:lvl7pPr lvl="6" algn="l">
              <a:lnSpc>
                <a:spcPct val="100000"/>
              </a:lnSpc>
              <a:spcBef>
                <a:spcPts val="0"/>
              </a:spcBef>
              <a:spcAft>
                <a:spcPts val="0"/>
              </a:spcAft>
              <a:buSzPts val="2800"/>
              <a:buNone/>
              <a:defRPr>
                <a:solidFill>
                  <a:srgbClr val="666666"/>
                </a:solidFill>
              </a:defRPr>
            </a:lvl7pPr>
            <a:lvl8pPr lvl="7" algn="l">
              <a:lnSpc>
                <a:spcPct val="100000"/>
              </a:lnSpc>
              <a:spcBef>
                <a:spcPts val="0"/>
              </a:spcBef>
              <a:spcAft>
                <a:spcPts val="0"/>
              </a:spcAft>
              <a:buSzPts val="2800"/>
              <a:buNone/>
              <a:defRPr>
                <a:solidFill>
                  <a:srgbClr val="666666"/>
                </a:solidFill>
              </a:defRPr>
            </a:lvl8pPr>
            <a:lvl9pPr lvl="8" algn="l">
              <a:lnSpc>
                <a:spcPct val="100000"/>
              </a:lnSpc>
              <a:spcBef>
                <a:spcPts val="0"/>
              </a:spcBef>
              <a:spcAft>
                <a:spcPts val="0"/>
              </a:spcAft>
              <a:buSzPts val="2800"/>
              <a:buNone/>
              <a:defRPr>
                <a:solidFill>
                  <a:srgbClr val="666666"/>
                </a:solidFill>
              </a:defRPr>
            </a:lvl9pPr>
          </a:lstStyle>
          <a:p/>
        </p:txBody>
      </p:sp>
      <p:sp>
        <p:nvSpPr>
          <p:cNvPr id="12" name="Google Shape;12;p22"/>
          <p:cNvSpPr txBox="1"/>
          <p:nvPr>
            <p:ph idx="1" type="subTitle"/>
          </p:nvPr>
        </p:nvSpPr>
        <p:spPr>
          <a:xfrm>
            <a:off x="532725" y="2665400"/>
            <a:ext cx="8095800" cy="7311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800"/>
              <a:buNone/>
              <a:defRPr>
                <a:solidFill>
                  <a:srgbClr val="434343"/>
                </a:solidFill>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ives / Questions / Lists">
  <p:cSld name="TITLE_4_1_1_1_2">
    <p:spTree>
      <p:nvGrpSpPr>
        <p:cNvPr id="13" name="Shape 13"/>
        <p:cNvGrpSpPr/>
        <p:nvPr/>
      </p:nvGrpSpPr>
      <p:grpSpPr>
        <a:xfrm>
          <a:off x="0" y="0"/>
          <a:ext cx="0" cy="0"/>
          <a:chOff x="0" y="0"/>
          <a:chExt cx="0" cy="0"/>
        </a:xfrm>
      </p:grpSpPr>
      <p:sp>
        <p:nvSpPr>
          <p:cNvPr id="14" name="Google Shape;14;p23"/>
          <p:cNvSpPr txBox="1"/>
          <p:nvPr>
            <p:ph idx="1" type="body"/>
          </p:nvPr>
        </p:nvSpPr>
        <p:spPr>
          <a:xfrm>
            <a:off x="310900" y="1017725"/>
            <a:ext cx="8522100" cy="38115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15" name="Google Shape;15;p23"/>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sz="2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2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lvl1pPr indent="0" lvl="0"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r Images side by side">
  <p:cSld name="TITLE_4_1_1_1_3_1_1_1">
    <p:spTree>
      <p:nvGrpSpPr>
        <p:cNvPr id="17" name="Shape 17"/>
        <p:cNvGrpSpPr/>
        <p:nvPr/>
      </p:nvGrpSpPr>
      <p:grpSpPr>
        <a:xfrm>
          <a:off x="0" y="0"/>
          <a:ext cx="0" cy="0"/>
          <a:chOff x="0" y="0"/>
          <a:chExt cx="0" cy="0"/>
        </a:xfrm>
      </p:grpSpPr>
      <p:sp>
        <p:nvSpPr>
          <p:cNvPr id="18" name="Google Shape;18;p24"/>
          <p:cNvSpPr txBox="1"/>
          <p:nvPr>
            <p:ph idx="1" type="body"/>
          </p:nvPr>
        </p:nvSpPr>
        <p:spPr>
          <a:xfrm>
            <a:off x="310900" y="1170124"/>
            <a:ext cx="4096500" cy="36591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19" name="Google Shape;19;p24"/>
          <p:cNvSpPr txBox="1"/>
          <p:nvPr>
            <p:ph type="title"/>
          </p:nvPr>
        </p:nvSpPr>
        <p:spPr>
          <a:xfrm>
            <a:off x="310900" y="319600"/>
            <a:ext cx="8521200" cy="6981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sz="2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24"/>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lvl1pPr indent="0" lvl="0"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
        <p:nvSpPr>
          <p:cNvPr id="21" name="Google Shape;21;p24"/>
          <p:cNvSpPr txBox="1"/>
          <p:nvPr>
            <p:ph idx="2" type="body"/>
          </p:nvPr>
        </p:nvSpPr>
        <p:spPr>
          <a:xfrm>
            <a:off x="4736600" y="1170100"/>
            <a:ext cx="4096500" cy="36591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22" name="Google Shape;22;p24"/>
          <p:cNvSpPr txBox="1"/>
          <p:nvPr>
            <p:ph idx="3" type="subTitle"/>
          </p:nvPr>
        </p:nvSpPr>
        <p:spPr>
          <a:xfrm>
            <a:off x="0" y="0"/>
            <a:ext cx="3564900" cy="314100"/>
          </a:xfrm>
          <a:prstGeom prst="rect">
            <a:avLst/>
          </a:prstGeom>
          <a:noFill/>
          <a:ln>
            <a:noFill/>
          </a:ln>
        </p:spPr>
        <p:txBody>
          <a:bodyPr anchorCtr="0" anchor="ctr" bIns="91425" lIns="91425" spcFirstLastPara="1" rIns="0" wrap="square" tIns="91425">
            <a:noAutofit/>
          </a:bodyPr>
          <a:lstStyle>
            <a:lvl1pPr lvl="0" algn="l">
              <a:lnSpc>
                <a:spcPct val="100000"/>
              </a:lnSpc>
              <a:spcBef>
                <a:spcPts val="0"/>
              </a:spcBef>
              <a:spcAft>
                <a:spcPts val="0"/>
              </a:spcAft>
              <a:buSzPts val="1800"/>
              <a:buNone/>
              <a:defRPr b="1" sz="1400">
                <a:latin typeface="Arial"/>
                <a:ea typeface="Arial"/>
                <a:cs typeface="Arial"/>
                <a:sym typeface="Arial"/>
              </a:defRPr>
            </a:lvl1pPr>
            <a:lvl2pPr lvl="1" algn="l">
              <a:lnSpc>
                <a:spcPct val="115000"/>
              </a:lnSpc>
              <a:spcBef>
                <a:spcPts val="0"/>
              </a:spcBef>
              <a:spcAft>
                <a:spcPts val="0"/>
              </a:spcAft>
              <a:buSzPts val="1400"/>
              <a:buNone/>
              <a:defRPr sz="1400">
                <a:latin typeface="Arial"/>
                <a:ea typeface="Arial"/>
                <a:cs typeface="Arial"/>
                <a:sym typeface="Arial"/>
              </a:defRPr>
            </a:lvl2pPr>
            <a:lvl3pPr lvl="2" algn="l">
              <a:lnSpc>
                <a:spcPct val="115000"/>
              </a:lnSpc>
              <a:spcBef>
                <a:spcPts val="1600"/>
              </a:spcBef>
              <a:spcAft>
                <a:spcPts val="0"/>
              </a:spcAft>
              <a:buSzPts val="1400"/>
              <a:buNone/>
              <a:defRPr sz="1400">
                <a:latin typeface="Arial"/>
                <a:ea typeface="Arial"/>
                <a:cs typeface="Arial"/>
                <a:sym typeface="Arial"/>
              </a:defRPr>
            </a:lvl3pPr>
            <a:lvl4pPr lvl="3" algn="l">
              <a:lnSpc>
                <a:spcPct val="115000"/>
              </a:lnSpc>
              <a:spcBef>
                <a:spcPts val="1600"/>
              </a:spcBef>
              <a:spcAft>
                <a:spcPts val="0"/>
              </a:spcAft>
              <a:buSzPts val="1400"/>
              <a:buNone/>
              <a:defRPr sz="1400">
                <a:latin typeface="Arial"/>
                <a:ea typeface="Arial"/>
                <a:cs typeface="Arial"/>
                <a:sym typeface="Arial"/>
              </a:defRPr>
            </a:lvl4pPr>
            <a:lvl5pPr lvl="4" algn="l">
              <a:lnSpc>
                <a:spcPct val="115000"/>
              </a:lnSpc>
              <a:spcBef>
                <a:spcPts val="1600"/>
              </a:spcBef>
              <a:spcAft>
                <a:spcPts val="0"/>
              </a:spcAft>
              <a:buSzPts val="1400"/>
              <a:buNone/>
              <a:defRPr sz="1400">
                <a:latin typeface="Arial"/>
                <a:ea typeface="Arial"/>
                <a:cs typeface="Arial"/>
                <a:sym typeface="Arial"/>
              </a:defRPr>
            </a:lvl5pPr>
            <a:lvl6pPr lvl="5" algn="l">
              <a:lnSpc>
                <a:spcPct val="115000"/>
              </a:lnSpc>
              <a:spcBef>
                <a:spcPts val="1600"/>
              </a:spcBef>
              <a:spcAft>
                <a:spcPts val="0"/>
              </a:spcAft>
              <a:buSzPts val="1400"/>
              <a:buNone/>
              <a:defRPr sz="1400">
                <a:latin typeface="Arial"/>
                <a:ea typeface="Arial"/>
                <a:cs typeface="Arial"/>
                <a:sym typeface="Arial"/>
              </a:defRPr>
            </a:lvl6pPr>
            <a:lvl7pPr lvl="6" algn="l">
              <a:lnSpc>
                <a:spcPct val="115000"/>
              </a:lnSpc>
              <a:spcBef>
                <a:spcPts val="1600"/>
              </a:spcBef>
              <a:spcAft>
                <a:spcPts val="0"/>
              </a:spcAft>
              <a:buSzPts val="1400"/>
              <a:buNone/>
              <a:defRPr sz="1400">
                <a:latin typeface="Arial"/>
                <a:ea typeface="Arial"/>
                <a:cs typeface="Arial"/>
                <a:sym typeface="Arial"/>
              </a:defRPr>
            </a:lvl7pPr>
            <a:lvl8pPr lvl="7" algn="l">
              <a:lnSpc>
                <a:spcPct val="115000"/>
              </a:lnSpc>
              <a:spcBef>
                <a:spcPts val="1600"/>
              </a:spcBef>
              <a:spcAft>
                <a:spcPts val="0"/>
              </a:spcAft>
              <a:buSzPts val="1400"/>
              <a:buNone/>
              <a:defRPr sz="1400">
                <a:latin typeface="Arial"/>
                <a:ea typeface="Arial"/>
                <a:cs typeface="Arial"/>
                <a:sym typeface="Arial"/>
              </a:defRPr>
            </a:lvl8pPr>
            <a:lvl9pPr lvl="8" algn="l">
              <a:lnSpc>
                <a:spcPct val="115000"/>
              </a:lnSpc>
              <a:spcBef>
                <a:spcPts val="1600"/>
              </a:spcBef>
              <a:spcAft>
                <a:spcPts val="1600"/>
              </a:spcAft>
              <a:buSzPts val="1400"/>
              <a:buNone/>
              <a:defRPr sz="1400">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3F3F3"/>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310900" y="309575"/>
            <a:ext cx="8521500" cy="7068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666666"/>
              </a:buClr>
              <a:buSzPts val="2800"/>
              <a:buFont typeface="Arial"/>
              <a:buNone/>
              <a:defRPr b="1" i="0" sz="2800" u="none" cap="none" strike="noStrike">
                <a:solidFill>
                  <a:srgbClr val="666666"/>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1"/>
          <p:cNvSpPr txBox="1"/>
          <p:nvPr>
            <p:ph idx="1" type="body"/>
          </p:nvPr>
        </p:nvSpPr>
        <p:spPr>
          <a:xfrm>
            <a:off x="310900" y="1017725"/>
            <a:ext cx="8521500" cy="3810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rgbClr val="666666"/>
              </a:buClr>
              <a:buSzPts val="1800"/>
              <a:buFont typeface="Quicksand"/>
              <a:buChar char="●"/>
              <a:defRPr b="0" i="0" sz="1800" u="none" cap="none" strike="noStrike">
                <a:solidFill>
                  <a:srgbClr val="666666"/>
                </a:solidFill>
                <a:latin typeface="Quicksand"/>
                <a:ea typeface="Quicksand"/>
                <a:cs typeface="Quicksand"/>
                <a:sym typeface="Quicksand"/>
              </a:defRPr>
            </a:lvl1pPr>
            <a:lvl2pPr indent="-317500" lvl="1" marL="9144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2pPr>
            <a:lvl3pPr indent="-317500" lvl="2" marL="13716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3pPr>
            <a:lvl4pPr indent="-317500" lvl="3" marL="18288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4pPr>
            <a:lvl5pPr indent="-317500" lvl="4" marL="22860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5pPr>
            <a:lvl6pPr indent="-317500" lvl="5" marL="27432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6pPr>
            <a:lvl7pPr indent="-317500" lvl="6" marL="32004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7pPr>
            <a:lvl8pPr indent="-317500" lvl="7" marL="36576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8pPr>
            <a:lvl9pPr indent="-317500" lvl="8" marL="4114800" marR="0" rtl="0" algn="l">
              <a:lnSpc>
                <a:spcPct val="115000"/>
              </a:lnSpc>
              <a:spcBef>
                <a:spcPts val="1600"/>
              </a:spcBef>
              <a:spcAft>
                <a:spcPts val="160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9pPr>
          </a:lstStyle>
          <a:p/>
        </p:txBody>
      </p:sp>
      <p:sp>
        <p:nvSpPr>
          <p:cNvPr id="8" name="Google Shape;8;p21"/>
          <p:cNvSpPr txBox="1"/>
          <p:nvPr>
            <p:ph idx="12" type="sldNum"/>
          </p:nvPr>
        </p:nvSpPr>
        <p:spPr>
          <a:xfrm>
            <a:off x="8832200" y="4829300"/>
            <a:ext cx="311700" cy="3141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
        <p:nvSpPr>
          <p:cNvPr id="9" name="Google Shape;9;p21"/>
          <p:cNvSpPr txBox="1"/>
          <p:nvPr/>
        </p:nvSpPr>
        <p:spPr>
          <a:xfrm>
            <a:off x="0" y="4829375"/>
            <a:ext cx="1572300" cy="314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666666"/>
                </a:solidFill>
                <a:latin typeface="Quicksand"/>
                <a:ea typeface="Quicksand"/>
                <a:cs typeface="Quicksand"/>
                <a:sym typeface="Quicksand"/>
              </a:rPr>
              <a:t>MONK MAKES LTD</a:t>
            </a:r>
            <a:endParaRPr b="0" i="0" sz="1200" u="none" cap="none" strike="noStrike">
              <a:solidFill>
                <a:srgbClr val="666666"/>
              </a:solidFill>
              <a:latin typeface="Quicksand"/>
              <a:ea typeface="Quicksand"/>
              <a:cs typeface="Quicksand"/>
              <a:sym typeface="Quicksan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96">
          <p15:clr>
            <a:srgbClr val="EA4335"/>
          </p15:clr>
        </p15:guide>
        <p15:guide id="2" orient="horz" pos="196">
          <p15:clr>
            <a:srgbClr val="EA4335"/>
          </p15:clr>
        </p15:guide>
        <p15:guide id="3" orient="horz" pos="641">
          <p15:clr>
            <a:srgbClr val="EA4335"/>
          </p15:clr>
        </p15:guide>
        <p15:guide id="4" pos="2776">
          <p15:clr>
            <a:srgbClr val="EA4335"/>
          </p15:clr>
        </p15:guide>
        <p15:guide id="5" orient="horz" pos="812">
          <p15:clr>
            <a:srgbClr val="EA4335"/>
          </p15:clr>
        </p15:guide>
        <p15:guide id="6" pos="2984">
          <p15:clr>
            <a:srgbClr val="EA4335"/>
          </p15:clr>
        </p15:guide>
        <p15:guide id="7" pos="5564">
          <p15:clr>
            <a:srgbClr val="EA4335"/>
          </p15:clr>
        </p15:guide>
        <p15:guide id="8" orient="horz" pos="2592">
          <p15:clr>
            <a:srgbClr val="EA4335"/>
          </p15:clr>
        </p15:guide>
        <p15:guide id="9" pos="2448">
          <p15:clr>
            <a:srgbClr val="EA4335"/>
          </p15:clr>
        </p15:guide>
        <p15:guide id="10" pos="3312">
          <p15:clr>
            <a:srgbClr val="EA4335"/>
          </p15:clr>
        </p15:guide>
        <p15:guide id="11" orient="horz" pos="3041">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 name="Shape 26"/>
        <p:cNvGrpSpPr/>
        <p:nvPr/>
      </p:nvGrpSpPr>
      <p:grpSpPr>
        <a:xfrm>
          <a:off x="0" y="0"/>
          <a:ext cx="0" cy="0"/>
          <a:chOff x="0" y="0"/>
          <a:chExt cx="0" cy="0"/>
        </a:xfrm>
      </p:grpSpPr>
      <p:sp>
        <p:nvSpPr>
          <p:cNvPr id="27" name="Google Shape;27;p1"/>
          <p:cNvSpPr txBox="1"/>
          <p:nvPr>
            <p:ph type="title"/>
          </p:nvPr>
        </p:nvSpPr>
        <p:spPr>
          <a:xfrm>
            <a:off x="90350" y="470725"/>
            <a:ext cx="8095800" cy="2034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4800"/>
              <a:t>Slider bar graph</a:t>
            </a:r>
            <a:endParaRPr sz="4800"/>
          </a:p>
        </p:txBody>
      </p:sp>
      <p:sp>
        <p:nvSpPr>
          <p:cNvPr id="28" name="Google Shape;28;p1"/>
          <p:cNvSpPr txBox="1"/>
          <p:nvPr>
            <p:ph idx="1" type="subTitle"/>
          </p:nvPr>
        </p:nvSpPr>
        <p:spPr>
          <a:xfrm>
            <a:off x="90350" y="2897700"/>
            <a:ext cx="6343800" cy="1703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sz="1900">
                <a:latin typeface="Arial"/>
                <a:ea typeface="Arial"/>
                <a:cs typeface="Arial"/>
                <a:sym typeface="Arial"/>
              </a:rPr>
              <a:t>KS3 - Slider</a:t>
            </a:r>
            <a:endParaRPr sz="1900">
              <a:latin typeface="Arial"/>
              <a:ea typeface="Arial"/>
              <a:cs typeface="Arial"/>
              <a:sym typeface="Arial"/>
            </a:endParaRPr>
          </a:p>
          <a:p>
            <a:pPr indent="0" lvl="0" marL="0" rtl="0" algn="l">
              <a:lnSpc>
                <a:spcPct val="115000"/>
              </a:lnSpc>
              <a:spcBef>
                <a:spcPts val="1600"/>
              </a:spcBef>
              <a:spcAft>
                <a:spcPts val="0"/>
              </a:spcAft>
              <a:buSzPts val="1800"/>
              <a:buNone/>
            </a:pPr>
            <a:r>
              <a:t/>
            </a:r>
            <a:endParaRPr sz="1900">
              <a:latin typeface="Arial"/>
              <a:ea typeface="Arial"/>
              <a:cs typeface="Arial"/>
              <a:sym typeface="Arial"/>
            </a:endParaRPr>
          </a:p>
          <a:p>
            <a:pPr indent="0" lvl="0" marL="0" rtl="0" algn="l">
              <a:lnSpc>
                <a:spcPct val="115000"/>
              </a:lnSpc>
              <a:spcBef>
                <a:spcPts val="1600"/>
              </a:spcBef>
              <a:spcAft>
                <a:spcPts val="1600"/>
              </a:spcAft>
              <a:buSzPts val="1800"/>
              <a:buNone/>
            </a:pPr>
            <a:r>
              <a:rPr b="1" lang="en-GB" sz="1900">
                <a:latin typeface="Arial"/>
                <a:ea typeface="Arial"/>
                <a:cs typeface="Arial"/>
                <a:sym typeface="Arial"/>
              </a:rPr>
              <a:t>Focus on: for loops </a:t>
            </a:r>
            <a:r>
              <a:rPr b="1" lang="en-GB" sz="1900">
                <a:latin typeface="Arial"/>
                <a:ea typeface="Arial"/>
                <a:cs typeface="Arial"/>
                <a:sym typeface="Arial"/>
              </a:rPr>
              <a:t>using range () inbuilt function</a:t>
            </a:r>
            <a:endParaRPr b="1" sz="1900">
              <a:latin typeface="Arial"/>
              <a:ea typeface="Arial"/>
              <a:cs typeface="Arial"/>
              <a:sym typeface="Arial"/>
            </a:endParaRPr>
          </a:p>
        </p:txBody>
      </p:sp>
      <p:pic>
        <p:nvPicPr>
          <p:cNvPr id="29" name="Google Shape;29;p1"/>
          <p:cNvPicPr preferRelativeResize="0"/>
          <p:nvPr/>
        </p:nvPicPr>
        <p:blipFill>
          <a:blip r:embed="rId3">
            <a:alphaModFix/>
          </a:blip>
          <a:stretch>
            <a:fillRect/>
          </a:stretch>
        </p:blipFill>
        <p:spPr>
          <a:xfrm>
            <a:off x="4823114" y="1017600"/>
            <a:ext cx="4186157" cy="2665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txBox="1"/>
          <p:nvPr>
            <p:ph type="title"/>
          </p:nvPr>
        </p:nvSpPr>
        <p:spPr>
          <a:xfrm>
            <a:off x="146350" y="310900"/>
            <a:ext cx="88527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Predict: students view code and attempt overview code conversation</a:t>
            </a:r>
            <a:endParaRPr/>
          </a:p>
        </p:txBody>
      </p:sp>
      <p:sp>
        <p:nvSpPr>
          <p:cNvPr id="110" name="Google Shape;110;p5"/>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11" name="Google Shape;111;p5"/>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
        <p:nvSpPr>
          <p:cNvPr id="112" name="Google Shape;112;p5"/>
          <p:cNvSpPr txBox="1"/>
          <p:nvPr/>
        </p:nvSpPr>
        <p:spPr>
          <a:xfrm>
            <a:off x="310900" y="1017725"/>
            <a:ext cx="8449500" cy="91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2000" u="none" cap="none" strike="noStrike">
                <a:solidFill>
                  <a:srgbClr val="434343"/>
                </a:solidFill>
                <a:latin typeface="Arial"/>
                <a:ea typeface="Arial"/>
                <a:cs typeface="Arial"/>
                <a:sym typeface="Arial"/>
              </a:rPr>
              <a:t>Look at the code conversation template for the </a:t>
            </a:r>
            <a:r>
              <a:rPr b="1" lang="en-GB" sz="2000">
                <a:solidFill>
                  <a:srgbClr val="434343"/>
                </a:solidFill>
              </a:rPr>
              <a:t>slider bar graph</a:t>
            </a:r>
            <a:r>
              <a:rPr b="0" i="0" lang="en-GB" sz="2000" u="none" cap="none" strike="noStrike">
                <a:solidFill>
                  <a:srgbClr val="434343"/>
                </a:solidFill>
                <a:latin typeface="Arial"/>
                <a:ea typeface="Arial"/>
                <a:cs typeface="Arial"/>
                <a:sym typeface="Arial"/>
              </a:rPr>
              <a:t> program see if you can predict what the whole program does...don’t worry about detail just yet.</a:t>
            </a:r>
            <a:endParaRPr b="0" i="0" sz="18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800" u="none" cap="none" strike="noStrike">
              <a:solidFill>
                <a:srgbClr val="434343"/>
              </a:solidFill>
              <a:latin typeface="Arial"/>
              <a:ea typeface="Arial"/>
              <a:cs typeface="Arial"/>
              <a:sym typeface="Arial"/>
            </a:endParaRPr>
          </a:p>
        </p:txBody>
      </p:sp>
      <p:pic>
        <p:nvPicPr>
          <p:cNvPr id="113" name="Google Shape;113;p5"/>
          <p:cNvPicPr preferRelativeResize="0"/>
          <p:nvPr/>
        </p:nvPicPr>
        <p:blipFill rotWithShape="1">
          <a:blip r:embed="rId3">
            <a:alphaModFix/>
          </a:blip>
          <a:srcRect b="0" l="0" r="0" t="0"/>
          <a:stretch/>
        </p:blipFill>
        <p:spPr>
          <a:xfrm>
            <a:off x="2553925" y="2048150"/>
            <a:ext cx="3705950" cy="277944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6"/>
          <p:cNvSpPr txBox="1"/>
          <p:nvPr>
            <p:ph type="title"/>
          </p:nvPr>
        </p:nvSpPr>
        <p:spPr>
          <a:xfrm>
            <a:off x="155100" y="374963"/>
            <a:ext cx="88338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Predict: students view code and attempt overview code conversation</a:t>
            </a:r>
            <a:endParaRPr/>
          </a:p>
        </p:txBody>
      </p:sp>
      <p:sp>
        <p:nvSpPr>
          <p:cNvPr id="119" name="Google Shape;119;p6"/>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20" name="Google Shape;120;p6"/>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
        <p:nvSpPr>
          <p:cNvPr id="121" name="Google Shape;121;p6"/>
          <p:cNvSpPr txBox="1"/>
          <p:nvPr/>
        </p:nvSpPr>
        <p:spPr>
          <a:xfrm>
            <a:off x="311150" y="1081775"/>
            <a:ext cx="5790900" cy="3538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Turn to your partner and discuss what you think the whole program is doing.  Can you express it in a couple of sentences?</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None/>
            </a:pPr>
            <a:r>
              <a:rPr lang="en-GB" sz="1800">
                <a:solidFill>
                  <a:srgbClr val="434343"/>
                </a:solidFill>
              </a:rPr>
              <a:t>The program responds to the position of the slider and displays it as a bar graph on the micro:bit.  The further to the right the slider is positioned the bigger the bar graph.  This is contained in the bargraph function that expects a number between 0 and 5 as its parameter and then displays 0 to 5 lines of LEDs.</a:t>
            </a:r>
            <a:endParaRPr sz="1800">
              <a:solidFill>
                <a:srgbClr val="434343"/>
              </a:solidFill>
            </a:endParaRPr>
          </a:p>
          <a:p>
            <a:pPr indent="0" lvl="0" marL="0" marR="0" rtl="0" algn="l">
              <a:lnSpc>
                <a:spcPct val="136363"/>
              </a:lnSpc>
              <a:spcBef>
                <a:spcPts val="0"/>
              </a:spcBef>
              <a:spcAft>
                <a:spcPts val="0"/>
              </a:spcAft>
              <a:buNone/>
            </a:pPr>
            <a:r>
              <a:t/>
            </a:r>
            <a:endParaRPr sz="1800">
              <a:solidFill>
                <a:srgbClr val="434343"/>
              </a:solidFill>
            </a:endParaRPr>
          </a:p>
          <a:p>
            <a:pPr indent="0" lvl="0" marL="0" marR="0" rtl="0" algn="l">
              <a:lnSpc>
                <a:spcPct val="136363"/>
              </a:lnSpc>
              <a:spcBef>
                <a:spcPts val="0"/>
              </a:spcBef>
              <a:spcAft>
                <a:spcPts val="0"/>
              </a:spcAft>
              <a:buClr>
                <a:srgbClr val="000000"/>
              </a:buClr>
              <a:buSzPts val="1800"/>
              <a:buFont typeface="Arial"/>
              <a:buNone/>
            </a:pPr>
            <a:r>
              <a:t/>
            </a:r>
            <a:endParaRPr sz="1800">
              <a:solidFill>
                <a:srgbClr val="434343"/>
              </a:solidFill>
            </a:endParaRPr>
          </a:p>
        </p:txBody>
      </p:sp>
      <p:pic>
        <p:nvPicPr>
          <p:cNvPr id="122" name="Google Shape;122;p6"/>
          <p:cNvPicPr preferRelativeResize="0"/>
          <p:nvPr/>
        </p:nvPicPr>
        <p:blipFill rotWithShape="1">
          <a:blip r:embed="rId3">
            <a:alphaModFix/>
          </a:blip>
          <a:srcRect b="0" l="0" r="0" t="0"/>
          <a:stretch/>
        </p:blipFill>
        <p:spPr>
          <a:xfrm>
            <a:off x="6270620" y="1486975"/>
            <a:ext cx="2562230" cy="21256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0" st="0"/>
                                            </p:txEl>
                                          </p:spTgt>
                                        </p:tgtEl>
                                        <p:attrNameLst>
                                          <p:attrName>style.visibility</p:attrName>
                                        </p:attrNameLst>
                                      </p:cBhvr>
                                      <p:to>
                                        <p:strVal val="visible"/>
                                      </p:to>
                                    </p:set>
                                    <p:animEffect filter="fade" transition="in">
                                      <p:cBhvr>
                                        <p:cTn dur="1000"/>
                                        <p:tgtEl>
                                          <p:spTgt spid="12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1" st="1"/>
                                            </p:txEl>
                                          </p:spTgt>
                                        </p:tgtEl>
                                        <p:attrNameLst>
                                          <p:attrName>style.visibility</p:attrName>
                                        </p:attrNameLst>
                                      </p:cBhvr>
                                      <p:to>
                                        <p:strVal val="visible"/>
                                      </p:to>
                                    </p:set>
                                    <p:animEffect filter="fade" transition="in">
                                      <p:cBhvr>
                                        <p:cTn dur="1000"/>
                                        <p:tgtEl>
                                          <p:spTgt spid="12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2" st="2"/>
                                            </p:txEl>
                                          </p:spTgt>
                                        </p:tgtEl>
                                        <p:attrNameLst>
                                          <p:attrName>style.visibility</p:attrName>
                                        </p:attrNameLst>
                                      </p:cBhvr>
                                      <p:to>
                                        <p:strVal val="visible"/>
                                      </p:to>
                                    </p:set>
                                    <p:animEffect filter="fade" transition="in">
                                      <p:cBhvr>
                                        <p:cTn dur="1000"/>
                                        <p:tgtEl>
                                          <p:spTgt spid="12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3" st="3"/>
                                            </p:txEl>
                                          </p:spTgt>
                                        </p:tgtEl>
                                        <p:attrNameLst>
                                          <p:attrName>style.visibility</p:attrName>
                                        </p:attrNameLst>
                                      </p:cBhvr>
                                      <p:to>
                                        <p:strVal val="visible"/>
                                      </p:to>
                                    </p:set>
                                    <p:animEffect filter="fade" transition="in">
                                      <p:cBhvr>
                                        <p:cTn dur="1000"/>
                                        <p:tgtEl>
                                          <p:spTgt spid="121">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7"/>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Run: students compile the circuit, flash and run the code </a:t>
            </a:r>
            <a:endParaRPr/>
          </a:p>
        </p:txBody>
      </p:sp>
      <p:sp>
        <p:nvSpPr>
          <p:cNvPr id="128" name="Google Shape;128;p7"/>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29" name="Google Shape;129;p7"/>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130" name="Google Shape;130;p7"/>
          <p:cNvSpPr txBox="1"/>
          <p:nvPr/>
        </p:nvSpPr>
        <p:spPr>
          <a:xfrm>
            <a:off x="449125" y="1173575"/>
            <a:ext cx="1673700" cy="312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Put the circuit together as it appears on this diagram.  Each of the alligator clip leads does the same job, irrespective of colour. </a:t>
            </a:r>
            <a:endParaRPr b="0" i="0" sz="1800" u="none" cap="none" strike="noStrike">
              <a:solidFill>
                <a:srgbClr val="666666"/>
              </a:solidFill>
              <a:latin typeface="Arial"/>
              <a:ea typeface="Arial"/>
              <a:cs typeface="Arial"/>
              <a:sym typeface="Arial"/>
            </a:endParaRPr>
          </a:p>
        </p:txBody>
      </p:sp>
      <p:sp>
        <p:nvSpPr>
          <p:cNvPr id="131" name="Google Shape;131;p7"/>
          <p:cNvSpPr txBox="1"/>
          <p:nvPr/>
        </p:nvSpPr>
        <p:spPr>
          <a:xfrm>
            <a:off x="5475350" y="1157850"/>
            <a:ext cx="3555900" cy="353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Flash the code for the </a:t>
            </a:r>
            <a:r>
              <a:rPr lang="en-GB" sz="1800">
                <a:solidFill>
                  <a:srgbClr val="666666"/>
                </a:solidFill>
              </a:rPr>
              <a:t>slider bar graph</a:t>
            </a:r>
            <a:r>
              <a:rPr b="0" i="0" lang="en-GB" sz="1800" u="none" cap="none" strike="noStrike">
                <a:solidFill>
                  <a:srgbClr val="666666"/>
                </a:solidFill>
                <a:latin typeface="Arial"/>
                <a:ea typeface="Arial"/>
                <a:cs typeface="Arial"/>
                <a:sym typeface="Arial"/>
              </a:rPr>
              <a:t> program to your micro:bit.  The height of the bar graph </a:t>
            </a:r>
            <a:r>
              <a:rPr lang="en-GB" sz="1800">
                <a:solidFill>
                  <a:srgbClr val="666666"/>
                </a:solidFill>
              </a:rPr>
              <a:t>indicates how far along the slider has been moved.  Move it back and forth to test the program.</a:t>
            </a:r>
            <a:endParaRPr b="0" i="0" sz="1800" u="none" cap="none" strike="noStrike">
              <a:solidFill>
                <a:srgbClr val="666666"/>
              </a:solidFill>
              <a:latin typeface="Arial"/>
              <a:ea typeface="Arial"/>
              <a:cs typeface="Arial"/>
              <a:sym typeface="Arial"/>
            </a:endParaRPr>
          </a:p>
        </p:txBody>
      </p:sp>
      <p:pic>
        <p:nvPicPr>
          <p:cNvPr id="132" name="Google Shape;132;p7"/>
          <p:cNvPicPr preferRelativeResize="0"/>
          <p:nvPr/>
        </p:nvPicPr>
        <p:blipFill>
          <a:blip r:embed="rId3">
            <a:alphaModFix/>
          </a:blip>
          <a:stretch>
            <a:fillRect/>
          </a:stretch>
        </p:blipFill>
        <p:spPr>
          <a:xfrm>
            <a:off x="2275225" y="1170100"/>
            <a:ext cx="3047726" cy="274116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8"/>
          <p:cNvSpPr txBox="1"/>
          <p:nvPr>
            <p:ph type="title"/>
          </p:nvPr>
        </p:nvSpPr>
        <p:spPr>
          <a:xfrm>
            <a:off x="146350" y="481225"/>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solidFill>
                <a:srgbClr val="434343"/>
              </a:solidFill>
            </a:endParaRPr>
          </a:p>
        </p:txBody>
      </p:sp>
      <p:sp>
        <p:nvSpPr>
          <p:cNvPr id="138" name="Google Shape;138;p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39" name="Google Shape;139;p8"/>
          <p:cNvSpPr txBox="1"/>
          <p:nvPr>
            <p:ph idx="4294967295" type="subTitle"/>
          </p:nvPr>
        </p:nvSpPr>
        <p:spPr>
          <a:xfrm>
            <a:off x="146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solidFill>
                  <a:srgbClr val="434343"/>
                </a:solidFill>
              </a:rPr>
              <a:t>PRIMM</a:t>
            </a:r>
            <a:endParaRPr b="0" i="0" sz="1400" u="none" cap="none" strike="noStrike">
              <a:solidFill>
                <a:srgbClr val="434343"/>
              </a:solidFill>
              <a:latin typeface="Quicksand"/>
              <a:ea typeface="Quicksand"/>
              <a:cs typeface="Quicksand"/>
              <a:sym typeface="Quicksand"/>
            </a:endParaRPr>
          </a:p>
        </p:txBody>
      </p:sp>
      <p:sp>
        <p:nvSpPr>
          <p:cNvPr id="140" name="Google Shape;140;p8"/>
          <p:cNvSpPr txBox="1"/>
          <p:nvPr/>
        </p:nvSpPr>
        <p:spPr>
          <a:xfrm>
            <a:off x="228700" y="1355150"/>
            <a:ext cx="8522100" cy="3472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But what is it really doing - what would a programmer say?</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What were the highlights of the code?</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i.e. What programming features did you spot?  Can you find at least 5?</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p:txBody>
      </p:sp>
      <p:pic>
        <p:nvPicPr>
          <p:cNvPr id="141" name="Google Shape;141;p8"/>
          <p:cNvPicPr preferRelativeResize="0"/>
          <p:nvPr/>
        </p:nvPicPr>
        <p:blipFill rotWithShape="1">
          <a:blip r:embed="rId3">
            <a:alphaModFix/>
          </a:blip>
          <a:srcRect b="0" l="0" r="0" t="0"/>
          <a:stretch/>
        </p:blipFill>
        <p:spPr>
          <a:xfrm>
            <a:off x="2652695" y="2156485"/>
            <a:ext cx="3509400" cy="21513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af31acb8cb_0_8"/>
          <p:cNvSpPr txBox="1"/>
          <p:nvPr>
            <p:ph type="title"/>
          </p:nvPr>
        </p:nvSpPr>
        <p:spPr>
          <a:xfrm>
            <a:off x="146350" y="481225"/>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solidFill>
                <a:srgbClr val="434343"/>
              </a:solidFill>
            </a:endParaRPr>
          </a:p>
        </p:txBody>
      </p:sp>
      <p:sp>
        <p:nvSpPr>
          <p:cNvPr id="147" name="Google Shape;147;gaf31acb8cb_0_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48" name="Google Shape;148;gaf31acb8cb_0_8"/>
          <p:cNvSpPr txBox="1"/>
          <p:nvPr>
            <p:ph idx="4294967295" type="subTitle"/>
          </p:nvPr>
        </p:nvSpPr>
        <p:spPr>
          <a:xfrm>
            <a:off x="146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solidFill>
                  <a:srgbClr val="434343"/>
                </a:solidFill>
              </a:rPr>
              <a:t>PRIMM</a:t>
            </a:r>
            <a:endParaRPr b="0" i="0" sz="1400" u="none" cap="none" strike="noStrike">
              <a:solidFill>
                <a:srgbClr val="434343"/>
              </a:solidFill>
              <a:latin typeface="Quicksand"/>
              <a:ea typeface="Quicksand"/>
              <a:cs typeface="Quicksand"/>
              <a:sym typeface="Quicksand"/>
            </a:endParaRPr>
          </a:p>
        </p:txBody>
      </p:sp>
      <p:cxnSp>
        <p:nvCxnSpPr>
          <p:cNvPr id="149" name="Google Shape;149;gaf31acb8cb_0_8"/>
          <p:cNvCxnSpPr/>
          <p:nvPr/>
        </p:nvCxnSpPr>
        <p:spPr>
          <a:xfrm>
            <a:off x="2721325" y="3846450"/>
            <a:ext cx="615600" cy="6600"/>
          </a:xfrm>
          <a:prstGeom prst="straightConnector1">
            <a:avLst/>
          </a:prstGeom>
          <a:noFill/>
          <a:ln cap="flat" cmpd="sng" w="9525">
            <a:solidFill>
              <a:schemeClr val="dk2"/>
            </a:solidFill>
            <a:prstDash val="solid"/>
            <a:round/>
            <a:headEnd len="sm" w="sm" type="none"/>
            <a:tailEnd len="sm" w="sm" type="none"/>
          </a:ln>
        </p:spPr>
      </p:cxnSp>
      <p:cxnSp>
        <p:nvCxnSpPr>
          <p:cNvPr id="150" name="Google Shape;150;gaf31acb8cb_0_8"/>
          <p:cNvCxnSpPr/>
          <p:nvPr/>
        </p:nvCxnSpPr>
        <p:spPr>
          <a:xfrm>
            <a:off x="2721325" y="3846450"/>
            <a:ext cx="468000" cy="6600"/>
          </a:xfrm>
          <a:prstGeom prst="straightConnector1">
            <a:avLst/>
          </a:prstGeom>
          <a:noFill/>
          <a:ln cap="flat" cmpd="sng" w="9525">
            <a:solidFill>
              <a:schemeClr val="dk2"/>
            </a:solidFill>
            <a:prstDash val="solid"/>
            <a:round/>
            <a:headEnd len="sm" w="sm" type="none"/>
            <a:tailEnd len="med" w="med" type="triangle"/>
          </a:ln>
        </p:spPr>
      </p:cxnSp>
      <p:cxnSp>
        <p:nvCxnSpPr>
          <p:cNvPr id="151" name="Google Shape;151;gaf31acb8cb_0_8"/>
          <p:cNvCxnSpPr/>
          <p:nvPr/>
        </p:nvCxnSpPr>
        <p:spPr>
          <a:xfrm>
            <a:off x="2636275" y="4350775"/>
            <a:ext cx="1769700" cy="1769700"/>
          </a:xfrm>
          <a:prstGeom prst="straightConnector1">
            <a:avLst/>
          </a:prstGeom>
          <a:noFill/>
          <a:ln cap="flat" cmpd="sng" w="9525">
            <a:solidFill>
              <a:schemeClr val="dk2"/>
            </a:solidFill>
            <a:prstDash val="solid"/>
            <a:round/>
            <a:headEnd len="sm" w="sm" type="none"/>
            <a:tailEnd len="med" w="med" type="triangle"/>
          </a:ln>
        </p:spPr>
      </p:cxnSp>
      <p:pic>
        <p:nvPicPr>
          <p:cNvPr id="152" name="Google Shape;152;gaf31acb8cb_0_8"/>
          <p:cNvPicPr preferRelativeResize="0"/>
          <p:nvPr/>
        </p:nvPicPr>
        <p:blipFill rotWithShape="1">
          <a:blip r:embed="rId3">
            <a:alphaModFix/>
          </a:blip>
          <a:srcRect b="0" l="0" r="0" t="0"/>
          <a:stretch/>
        </p:blipFill>
        <p:spPr>
          <a:xfrm>
            <a:off x="3062725" y="1493275"/>
            <a:ext cx="3816851" cy="30177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9"/>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58" name="Google Shape;158;p9"/>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59" name="Google Shape;159;p9"/>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160" name="Google Shape;160;p9"/>
          <p:cNvSpPr txBox="1"/>
          <p:nvPr/>
        </p:nvSpPr>
        <p:spPr>
          <a:xfrm>
            <a:off x="310900" y="1017725"/>
            <a:ext cx="83574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Programming features: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Type casting</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User defined functions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In-built functions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GB" sz="2000">
                <a:solidFill>
                  <a:srgbClr val="434343"/>
                </a:solidFill>
              </a:rPr>
              <a:t>Boolean logic</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rPr i="1" lang="en-GB" sz="2000">
                <a:solidFill>
                  <a:srgbClr val="434343"/>
                </a:solidFill>
              </a:rPr>
              <a:t>w</a:t>
            </a:r>
            <a:r>
              <a:rPr b="0" i="1" lang="en-GB" sz="2000" u="none" cap="none" strike="noStrike">
                <a:solidFill>
                  <a:srgbClr val="434343"/>
                </a:solidFill>
                <a:latin typeface="Arial"/>
                <a:ea typeface="Arial"/>
                <a:cs typeface="Arial"/>
                <a:sym typeface="Arial"/>
              </a:rPr>
              <a:t>hile</a:t>
            </a:r>
            <a:r>
              <a:rPr b="0" i="0" lang="en-GB" sz="2000" u="none" cap="none" strike="noStrike">
                <a:solidFill>
                  <a:srgbClr val="434343"/>
                </a:solidFill>
                <a:latin typeface="Arial"/>
                <a:ea typeface="Arial"/>
                <a:cs typeface="Arial"/>
                <a:sym typeface="Arial"/>
              </a:rPr>
              <a:t> loop</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i="1" lang="en-GB" sz="2000">
                <a:solidFill>
                  <a:srgbClr val="434343"/>
                </a:solidFill>
              </a:rPr>
              <a:t>for </a:t>
            </a:r>
            <a:r>
              <a:rPr lang="en-GB" sz="2000">
                <a:solidFill>
                  <a:srgbClr val="434343"/>
                </a:solidFill>
              </a:rPr>
              <a:t>loop</a:t>
            </a:r>
            <a:endParaRPr sz="2000">
              <a:solidFill>
                <a:srgbClr val="434343"/>
              </a:solidFil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Let’s looks more closely at the f</a:t>
            </a:r>
            <a:r>
              <a:rPr lang="en-GB" sz="2000"/>
              <a:t>eatures</a:t>
            </a:r>
            <a:r>
              <a:rPr b="0" i="0" lang="en-GB" sz="2000" u="none" cap="none" strike="noStrike">
                <a:solidFill>
                  <a:srgbClr val="000000"/>
                </a:solidFill>
                <a:latin typeface="Arial"/>
                <a:ea typeface="Arial"/>
                <a:cs typeface="Arial"/>
                <a:sym typeface="Arial"/>
              </a:rPr>
              <a:t>:</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i.e. What programming features did  you spot?</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161" name="Google Shape;161;p9"/>
          <p:cNvPicPr preferRelativeResize="0"/>
          <p:nvPr/>
        </p:nvPicPr>
        <p:blipFill rotWithShape="1">
          <a:blip r:embed="rId3">
            <a:alphaModFix/>
          </a:blip>
          <a:srcRect b="0" l="0" r="0" t="0"/>
          <a:stretch/>
        </p:blipFill>
        <p:spPr>
          <a:xfrm>
            <a:off x="5758726" y="1926225"/>
            <a:ext cx="2909725" cy="30329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ga5e087ef53_0_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67" name="Google Shape;167;ga5e087ef53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68" name="Google Shape;168;ga5e087ef53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169" name="Google Shape;169;ga5e087ef53_0_0"/>
          <p:cNvSpPr txBox="1"/>
          <p:nvPr/>
        </p:nvSpPr>
        <p:spPr>
          <a:xfrm>
            <a:off x="310900" y="1017725"/>
            <a:ext cx="77085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Starting the micro:bit program</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from microbit import * 	 </a:t>
            </a:r>
            <a:endParaRPr b="0" i="0" sz="185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50"/>
              <a:buFont typeface="Arial"/>
              <a:buNone/>
            </a:pPr>
            <a:r>
              <a:t/>
            </a:r>
            <a:endParaRPr b="0" i="0" sz="185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What is happening?</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a:p>
            <a:pPr indent="0" lvl="0" marL="0" marR="0" rtl="0" algn="l">
              <a:lnSpc>
                <a:spcPct val="134482"/>
              </a:lnSpc>
              <a:spcBef>
                <a:spcPts val="0"/>
              </a:spcBef>
              <a:spcAft>
                <a:spcPts val="0"/>
              </a:spcAft>
              <a:buClr>
                <a:srgbClr val="000000"/>
              </a:buClr>
              <a:buSzPts val="1800"/>
              <a:buFont typeface="Arial"/>
              <a:buNone/>
            </a:pPr>
            <a:r>
              <a:rPr b="0" i="0" lang="en-GB" sz="1800" u="none" cap="none" strike="noStrike">
                <a:solidFill>
                  <a:srgbClr val="FF00FF"/>
                </a:solidFill>
                <a:latin typeface="Arial"/>
                <a:ea typeface="Arial"/>
                <a:cs typeface="Arial"/>
                <a:sym typeface="Arial"/>
              </a:rPr>
              <a:t>imports the micro:bit module to give you access to all the hardware that is built-in into your board</a:t>
            </a:r>
            <a:endParaRPr b="0" i="0" sz="1800" u="none" cap="none" strike="noStrike">
              <a:solidFill>
                <a:srgbClr val="000000"/>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p:txBody>
      </p:sp>
      <p:pic>
        <p:nvPicPr>
          <p:cNvPr id="170" name="Google Shape;170;ga5e087ef53_0_0"/>
          <p:cNvPicPr preferRelativeResize="0"/>
          <p:nvPr/>
        </p:nvPicPr>
        <p:blipFill rotWithShape="1">
          <a:blip r:embed="rId3">
            <a:alphaModFix/>
          </a:blip>
          <a:srcRect b="0" l="0" r="0" t="0"/>
          <a:stretch/>
        </p:blipFill>
        <p:spPr>
          <a:xfrm>
            <a:off x="5758726" y="797975"/>
            <a:ext cx="2909725" cy="3032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0" st="0"/>
                                            </p:txEl>
                                          </p:spTgt>
                                        </p:tgtEl>
                                        <p:attrNameLst>
                                          <p:attrName>style.visibility</p:attrName>
                                        </p:attrNameLst>
                                      </p:cBhvr>
                                      <p:to>
                                        <p:strVal val="visible"/>
                                      </p:to>
                                    </p:set>
                                    <p:animEffect filter="fade" transition="in">
                                      <p:cBhvr>
                                        <p:cTn dur="1000"/>
                                        <p:tgtEl>
                                          <p:spTgt spid="16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1" st="1"/>
                                            </p:txEl>
                                          </p:spTgt>
                                        </p:tgtEl>
                                        <p:attrNameLst>
                                          <p:attrName>style.visibility</p:attrName>
                                        </p:attrNameLst>
                                      </p:cBhvr>
                                      <p:to>
                                        <p:strVal val="visible"/>
                                      </p:to>
                                    </p:set>
                                    <p:animEffect filter="fade" transition="in">
                                      <p:cBhvr>
                                        <p:cTn dur="1000"/>
                                        <p:tgtEl>
                                          <p:spTgt spid="16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2" st="2"/>
                                            </p:txEl>
                                          </p:spTgt>
                                        </p:tgtEl>
                                        <p:attrNameLst>
                                          <p:attrName>style.visibility</p:attrName>
                                        </p:attrNameLst>
                                      </p:cBhvr>
                                      <p:to>
                                        <p:strVal val="visible"/>
                                      </p:to>
                                    </p:set>
                                    <p:animEffect filter="fade" transition="in">
                                      <p:cBhvr>
                                        <p:cTn dur="1000"/>
                                        <p:tgtEl>
                                          <p:spTgt spid="16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3" st="3"/>
                                            </p:txEl>
                                          </p:spTgt>
                                        </p:tgtEl>
                                        <p:attrNameLst>
                                          <p:attrName>style.visibility</p:attrName>
                                        </p:attrNameLst>
                                      </p:cBhvr>
                                      <p:to>
                                        <p:strVal val="visible"/>
                                      </p:to>
                                    </p:set>
                                    <p:animEffect filter="fade" transition="in">
                                      <p:cBhvr>
                                        <p:cTn dur="1000"/>
                                        <p:tgtEl>
                                          <p:spTgt spid="16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4" st="4"/>
                                            </p:txEl>
                                          </p:spTgt>
                                        </p:tgtEl>
                                        <p:attrNameLst>
                                          <p:attrName>style.visibility</p:attrName>
                                        </p:attrNameLst>
                                      </p:cBhvr>
                                      <p:to>
                                        <p:strVal val="visible"/>
                                      </p:to>
                                    </p:set>
                                    <p:animEffect filter="fade" transition="in">
                                      <p:cBhvr>
                                        <p:cTn dur="1000"/>
                                        <p:tgtEl>
                                          <p:spTgt spid="16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5" st="5"/>
                                            </p:txEl>
                                          </p:spTgt>
                                        </p:tgtEl>
                                        <p:attrNameLst>
                                          <p:attrName>style.visibility</p:attrName>
                                        </p:attrNameLst>
                                      </p:cBhvr>
                                      <p:to>
                                        <p:strVal val="visible"/>
                                      </p:to>
                                    </p:set>
                                    <p:animEffect filter="fade" transition="in">
                                      <p:cBhvr>
                                        <p:cTn dur="1000"/>
                                        <p:tgtEl>
                                          <p:spTgt spid="16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6" st="6"/>
                                            </p:txEl>
                                          </p:spTgt>
                                        </p:tgtEl>
                                        <p:attrNameLst>
                                          <p:attrName>style.visibility</p:attrName>
                                        </p:attrNameLst>
                                      </p:cBhvr>
                                      <p:to>
                                        <p:strVal val="visible"/>
                                      </p:to>
                                    </p:set>
                                    <p:animEffect filter="fade" transition="in">
                                      <p:cBhvr>
                                        <p:cTn dur="1000"/>
                                        <p:tgtEl>
                                          <p:spTgt spid="169">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7" st="7"/>
                                            </p:txEl>
                                          </p:spTgt>
                                        </p:tgtEl>
                                        <p:attrNameLst>
                                          <p:attrName>style.visibility</p:attrName>
                                        </p:attrNameLst>
                                      </p:cBhvr>
                                      <p:to>
                                        <p:strVal val="visible"/>
                                      </p:to>
                                    </p:set>
                                    <p:animEffect filter="fade" transition="in">
                                      <p:cBhvr>
                                        <p:cTn dur="1000"/>
                                        <p:tgtEl>
                                          <p:spTgt spid="169">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xEl>
                                              <p:pRg end="8" st="8"/>
                                            </p:txEl>
                                          </p:spTgt>
                                        </p:tgtEl>
                                        <p:attrNameLst>
                                          <p:attrName>style.visibility</p:attrName>
                                        </p:attrNameLst>
                                      </p:cBhvr>
                                      <p:to>
                                        <p:strVal val="visible"/>
                                      </p:to>
                                    </p:set>
                                    <p:animEffect filter="fade" transition="in">
                                      <p:cBhvr>
                                        <p:cTn dur="1000"/>
                                        <p:tgtEl>
                                          <p:spTgt spid="169">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3"/>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76" name="Google Shape;176;p1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77" name="Google Shape;177;p13"/>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178" name="Google Shape;178;p13"/>
          <p:cNvSpPr txBox="1"/>
          <p:nvPr/>
        </p:nvSpPr>
        <p:spPr>
          <a:xfrm>
            <a:off x="310900" y="1017725"/>
            <a:ext cx="77085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A user-defined function</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def bargraph(a): 	</a:t>
            </a:r>
            <a:r>
              <a:rPr b="0" i="0" lang="en-GB" sz="1800" u="none" cap="none" strike="noStrike">
                <a:solidFill>
                  <a:srgbClr val="000000"/>
                </a:solidFill>
                <a:latin typeface="Comfortaa"/>
                <a:ea typeface="Comfortaa"/>
                <a:cs typeface="Comfortaa"/>
                <a:sym typeface="Comfortaa"/>
              </a:rPr>
              <a:t> </a:t>
            </a:r>
            <a:endParaRPr b="0" i="0" sz="1850" u="none" cap="none" strike="noStrike">
              <a:solidFill>
                <a:srgbClr val="000000"/>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50"/>
              <a:buFont typeface="Arial"/>
              <a:buNone/>
            </a:pPr>
            <a:r>
              <a:t/>
            </a:r>
            <a:endParaRPr b="0" i="0" sz="185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What is happening?</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FF00FF"/>
                </a:solidFill>
                <a:latin typeface="Arial"/>
                <a:ea typeface="Arial"/>
                <a:cs typeface="Arial"/>
                <a:sym typeface="Arial"/>
              </a:rPr>
              <a:t>defines a micro:bit function called bargraph () passing parameter ‘a’ - a number between 0 and 4</a:t>
            </a:r>
            <a:endParaRPr b="1" i="0" sz="2000" u="none" cap="none" strike="noStrike">
              <a:solidFill>
                <a:srgbClr val="666666"/>
              </a:solidFill>
              <a:latin typeface="Arial"/>
              <a:ea typeface="Arial"/>
              <a:cs typeface="Arial"/>
              <a:sym typeface="Arial"/>
            </a:endParaRPr>
          </a:p>
        </p:txBody>
      </p:sp>
      <p:pic>
        <p:nvPicPr>
          <p:cNvPr id="179" name="Google Shape;179;p13"/>
          <p:cNvPicPr preferRelativeResize="0"/>
          <p:nvPr/>
        </p:nvPicPr>
        <p:blipFill rotWithShape="1">
          <a:blip r:embed="rId3">
            <a:alphaModFix/>
          </a:blip>
          <a:srcRect b="0" l="0" r="0" t="0"/>
          <a:stretch/>
        </p:blipFill>
        <p:spPr>
          <a:xfrm>
            <a:off x="5758726" y="797975"/>
            <a:ext cx="2909725" cy="3032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xEl>
                                              <p:pRg end="0" st="0"/>
                                            </p:txEl>
                                          </p:spTgt>
                                        </p:tgtEl>
                                        <p:attrNameLst>
                                          <p:attrName>style.visibility</p:attrName>
                                        </p:attrNameLst>
                                      </p:cBhvr>
                                      <p:to>
                                        <p:strVal val="visible"/>
                                      </p:to>
                                    </p:set>
                                    <p:animEffect filter="fade" transition="in">
                                      <p:cBhvr>
                                        <p:cTn dur="1000"/>
                                        <p:tgtEl>
                                          <p:spTgt spid="17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xEl>
                                              <p:pRg end="1" st="1"/>
                                            </p:txEl>
                                          </p:spTgt>
                                        </p:tgtEl>
                                        <p:attrNameLst>
                                          <p:attrName>style.visibility</p:attrName>
                                        </p:attrNameLst>
                                      </p:cBhvr>
                                      <p:to>
                                        <p:strVal val="visible"/>
                                      </p:to>
                                    </p:set>
                                    <p:animEffect filter="fade" transition="in">
                                      <p:cBhvr>
                                        <p:cTn dur="1000"/>
                                        <p:tgtEl>
                                          <p:spTgt spid="17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xEl>
                                              <p:pRg end="2" st="2"/>
                                            </p:txEl>
                                          </p:spTgt>
                                        </p:tgtEl>
                                        <p:attrNameLst>
                                          <p:attrName>style.visibility</p:attrName>
                                        </p:attrNameLst>
                                      </p:cBhvr>
                                      <p:to>
                                        <p:strVal val="visible"/>
                                      </p:to>
                                    </p:set>
                                    <p:animEffect filter="fade" transition="in">
                                      <p:cBhvr>
                                        <p:cTn dur="1000"/>
                                        <p:tgtEl>
                                          <p:spTgt spid="17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xEl>
                                              <p:pRg end="3" st="3"/>
                                            </p:txEl>
                                          </p:spTgt>
                                        </p:tgtEl>
                                        <p:attrNameLst>
                                          <p:attrName>style.visibility</p:attrName>
                                        </p:attrNameLst>
                                      </p:cBhvr>
                                      <p:to>
                                        <p:strVal val="visible"/>
                                      </p:to>
                                    </p:set>
                                    <p:animEffect filter="fade" transition="in">
                                      <p:cBhvr>
                                        <p:cTn dur="1000"/>
                                        <p:tgtEl>
                                          <p:spTgt spid="17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xEl>
                                              <p:pRg end="4" st="4"/>
                                            </p:txEl>
                                          </p:spTgt>
                                        </p:tgtEl>
                                        <p:attrNameLst>
                                          <p:attrName>style.visibility</p:attrName>
                                        </p:attrNameLst>
                                      </p:cBhvr>
                                      <p:to>
                                        <p:strVal val="visible"/>
                                      </p:to>
                                    </p:set>
                                    <p:animEffect filter="fade" transition="in">
                                      <p:cBhvr>
                                        <p:cTn dur="1000"/>
                                        <p:tgtEl>
                                          <p:spTgt spid="17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xEl>
                                              <p:pRg end="5" st="5"/>
                                            </p:txEl>
                                          </p:spTgt>
                                        </p:tgtEl>
                                        <p:attrNameLst>
                                          <p:attrName>style.visibility</p:attrName>
                                        </p:attrNameLst>
                                      </p:cBhvr>
                                      <p:to>
                                        <p:strVal val="visible"/>
                                      </p:to>
                                    </p:set>
                                    <p:animEffect filter="fade" transition="in">
                                      <p:cBhvr>
                                        <p:cTn dur="1000"/>
                                        <p:tgtEl>
                                          <p:spTgt spid="17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xEl>
                                              <p:pRg end="6" st="6"/>
                                            </p:txEl>
                                          </p:spTgt>
                                        </p:tgtEl>
                                        <p:attrNameLst>
                                          <p:attrName>style.visibility</p:attrName>
                                        </p:attrNameLst>
                                      </p:cBhvr>
                                      <p:to>
                                        <p:strVal val="visible"/>
                                      </p:to>
                                    </p:set>
                                    <p:animEffect filter="fade" transition="in">
                                      <p:cBhvr>
                                        <p:cTn dur="1000"/>
                                        <p:tgtEl>
                                          <p:spTgt spid="178">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xEl>
                                              <p:pRg end="7" st="7"/>
                                            </p:txEl>
                                          </p:spTgt>
                                        </p:tgtEl>
                                        <p:attrNameLst>
                                          <p:attrName>style.visibility</p:attrName>
                                        </p:attrNameLst>
                                      </p:cBhvr>
                                      <p:to>
                                        <p:strVal val="visible"/>
                                      </p:to>
                                    </p:set>
                                    <p:animEffect filter="fade" transition="in">
                                      <p:cBhvr>
                                        <p:cTn dur="1000"/>
                                        <p:tgtEl>
                                          <p:spTgt spid="178">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4"/>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85" name="Google Shape;185;p14"/>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86" name="Google Shape;186;p14"/>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187" name="Google Shape;187;p14"/>
          <p:cNvSpPr txBox="1"/>
          <p:nvPr/>
        </p:nvSpPr>
        <p:spPr>
          <a:xfrm>
            <a:off x="310900" y="1017725"/>
            <a:ext cx="8187900" cy="3904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434343"/>
                </a:solidFill>
                <a:latin typeface="Arial"/>
                <a:ea typeface="Arial"/>
                <a:cs typeface="Arial"/>
                <a:sym typeface="Arial"/>
              </a:rPr>
              <a:t>This is the contents of the bargraph(a) function</a:t>
            </a:r>
            <a:endParaRPr b="1" i="0" sz="20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434343"/>
                </a:solidFill>
                <a:latin typeface="Arial"/>
                <a:ea typeface="Arial"/>
                <a:cs typeface="Arial"/>
                <a:sym typeface="Arial"/>
              </a:rPr>
              <a:t>    </a:t>
            </a:r>
            <a:endParaRPr b="1" i="0" sz="2000" u="none" cap="none" strike="noStrike">
              <a:solidFill>
                <a:srgbClr val="434343"/>
              </a:solidFill>
              <a:latin typeface="Arial"/>
              <a:ea typeface="Arial"/>
              <a:cs typeface="Arial"/>
              <a:sym typeface="Arial"/>
            </a:endParaRPr>
          </a:p>
          <a:p>
            <a:pPr indent="0" lvl="0" marL="0" marR="0" rtl="0" algn="l">
              <a:lnSpc>
                <a:spcPct val="142857"/>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display.clear()</a:t>
            </a:r>
            <a:endParaRPr b="0" i="0" sz="1800" u="none" cap="none" strike="noStrike">
              <a:solidFill>
                <a:srgbClr val="434343"/>
              </a:solidFill>
              <a:highlight>
                <a:srgbClr val="FFFFFF"/>
              </a:highlight>
              <a:latin typeface="Comfortaa"/>
              <a:ea typeface="Comfortaa"/>
              <a:cs typeface="Comfortaa"/>
              <a:sym typeface="Comfortaa"/>
            </a:endParaRPr>
          </a:p>
          <a:p>
            <a:pPr indent="0" lvl="0" marL="0" marR="0" rtl="0" algn="l">
              <a:lnSpc>
                <a:spcPct val="142857"/>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   for y in range(0, 5):</a:t>
            </a:r>
            <a:endParaRPr b="0" i="0" sz="1800" u="none" cap="none" strike="noStrike">
              <a:solidFill>
                <a:srgbClr val="434343"/>
              </a:solidFill>
              <a:latin typeface="Comfortaa"/>
              <a:ea typeface="Comfortaa"/>
              <a:cs typeface="Comfortaa"/>
              <a:sym typeface="Comfortaa"/>
            </a:endParaRPr>
          </a:p>
          <a:p>
            <a:pPr indent="0" lvl="0" marL="0" marR="0" rtl="0" algn="l">
              <a:lnSpc>
                <a:spcPct val="142857"/>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       if a &gt; y:</a:t>
            </a:r>
            <a:endParaRPr b="0" i="0" sz="1800" u="none" cap="none" strike="noStrike">
              <a:solidFill>
                <a:srgbClr val="434343"/>
              </a:solidFill>
              <a:latin typeface="Comfortaa"/>
              <a:ea typeface="Comfortaa"/>
              <a:cs typeface="Comfortaa"/>
              <a:sym typeface="Comfortaa"/>
            </a:endParaRPr>
          </a:p>
          <a:p>
            <a:pPr indent="0" lvl="0" marL="0" marR="0" rtl="0" algn="l">
              <a:lnSpc>
                <a:spcPct val="142857"/>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           for x in range(0, 5):</a:t>
            </a:r>
            <a:endParaRPr b="0" i="0" sz="1800" u="none" cap="none" strike="noStrike">
              <a:solidFill>
                <a:srgbClr val="434343"/>
              </a:solidFill>
              <a:latin typeface="Comfortaa"/>
              <a:ea typeface="Comfortaa"/>
              <a:cs typeface="Comfortaa"/>
              <a:sym typeface="Comfortaa"/>
            </a:endParaRPr>
          </a:p>
          <a:p>
            <a:pPr indent="0" lvl="0" marL="0" marR="0" rtl="0" algn="l">
              <a:lnSpc>
                <a:spcPct val="142857"/>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               display.set_pixel(x, 4-y, 9)</a:t>
            </a:r>
            <a:endParaRPr b="0" i="0" sz="1800" u="none" cap="none" strike="noStrike">
              <a:solidFill>
                <a:srgbClr val="434343"/>
              </a:solidFill>
              <a:highlight>
                <a:srgbClr val="FFFFFF"/>
              </a:highlight>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1" i="0" sz="9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434343"/>
                </a:solidFill>
                <a:latin typeface="Arial"/>
                <a:ea typeface="Arial"/>
                <a:cs typeface="Arial"/>
                <a:sym typeface="Arial"/>
              </a:rPr>
              <a:t>Let’s investigate it line by line...it has three inbuilt functions within a user defined function...so it is pretty interesting.</a:t>
            </a:r>
            <a:endParaRPr b="1" i="0" sz="20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434343"/>
              </a:solidFill>
              <a:latin typeface="Arial"/>
              <a:ea typeface="Arial"/>
              <a:cs typeface="Arial"/>
              <a:sym typeface="Arial"/>
            </a:endParaRPr>
          </a:p>
        </p:txBody>
      </p:sp>
      <p:pic>
        <p:nvPicPr>
          <p:cNvPr id="188" name="Google Shape;188;p14"/>
          <p:cNvPicPr preferRelativeResize="0"/>
          <p:nvPr/>
        </p:nvPicPr>
        <p:blipFill rotWithShape="1">
          <a:blip r:embed="rId3">
            <a:alphaModFix/>
          </a:blip>
          <a:srcRect b="0" l="0" r="0" t="0"/>
          <a:stretch/>
        </p:blipFill>
        <p:spPr>
          <a:xfrm>
            <a:off x="6535700" y="711275"/>
            <a:ext cx="2552849" cy="2660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0" st="0"/>
                                            </p:txEl>
                                          </p:spTgt>
                                        </p:tgtEl>
                                        <p:attrNameLst>
                                          <p:attrName>style.visibility</p:attrName>
                                        </p:attrNameLst>
                                      </p:cBhvr>
                                      <p:to>
                                        <p:strVal val="visible"/>
                                      </p:to>
                                    </p:set>
                                    <p:animEffect filter="fade" transition="in">
                                      <p:cBhvr>
                                        <p:cTn dur="1000"/>
                                        <p:tgtEl>
                                          <p:spTgt spid="18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1" st="1"/>
                                            </p:txEl>
                                          </p:spTgt>
                                        </p:tgtEl>
                                        <p:attrNameLst>
                                          <p:attrName>style.visibility</p:attrName>
                                        </p:attrNameLst>
                                      </p:cBhvr>
                                      <p:to>
                                        <p:strVal val="visible"/>
                                      </p:to>
                                    </p:set>
                                    <p:animEffect filter="fade" transition="in">
                                      <p:cBhvr>
                                        <p:cTn dur="1000"/>
                                        <p:tgtEl>
                                          <p:spTgt spid="18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2" st="2"/>
                                            </p:txEl>
                                          </p:spTgt>
                                        </p:tgtEl>
                                        <p:attrNameLst>
                                          <p:attrName>style.visibility</p:attrName>
                                        </p:attrNameLst>
                                      </p:cBhvr>
                                      <p:to>
                                        <p:strVal val="visible"/>
                                      </p:to>
                                    </p:set>
                                    <p:animEffect filter="fade" transition="in">
                                      <p:cBhvr>
                                        <p:cTn dur="1000"/>
                                        <p:tgtEl>
                                          <p:spTgt spid="18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3" st="3"/>
                                            </p:txEl>
                                          </p:spTgt>
                                        </p:tgtEl>
                                        <p:attrNameLst>
                                          <p:attrName>style.visibility</p:attrName>
                                        </p:attrNameLst>
                                      </p:cBhvr>
                                      <p:to>
                                        <p:strVal val="visible"/>
                                      </p:to>
                                    </p:set>
                                    <p:animEffect filter="fade" transition="in">
                                      <p:cBhvr>
                                        <p:cTn dur="1000"/>
                                        <p:tgtEl>
                                          <p:spTgt spid="18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4" st="4"/>
                                            </p:txEl>
                                          </p:spTgt>
                                        </p:tgtEl>
                                        <p:attrNameLst>
                                          <p:attrName>style.visibility</p:attrName>
                                        </p:attrNameLst>
                                      </p:cBhvr>
                                      <p:to>
                                        <p:strVal val="visible"/>
                                      </p:to>
                                    </p:set>
                                    <p:animEffect filter="fade" transition="in">
                                      <p:cBhvr>
                                        <p:cTn dur="1000"/>
                                        <p:tgtEl>
                                          <p:spTgt spid="18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5" st="5"/>
                                            </p:txEl>
                                          </p:spTgt>
                                        </p:tgtEl>
                                        <p:attrNameLst>
                                          <p:attrName>style.visibility</p:attrName>
                                        </p:attrNameLst>
                                      </p:cBhvr>
                                      <p:to>
                                        <p:strVal val="visible"/>
                                      </p:to>
                                    </p:set>
                                    <p:animEffect filter="fade" transition="in">
                                      <p:cBhvr>
                                        <p:cTn dur="1000"/>
                                        <p:tgtEl>
                                          <p:spTgt spid="18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6" st="6"/>
                                            </p:txEl>
                                          </p:spTgt>
                                        </p:tgtEl>
                                        <p:attrNameLst>
                                          <p:attrName>style.visibility</p:attrName>
                                        </p:attrNameLst>
                                      </p:cBhvr>
                                      <p:to>
                                        <p:strVal val="visible"/>
                                      </p:to>
                                    </p:set>
                                    <p:animEffect filter="fade" transition="in">
                                      <p:cBhvr>
                                        <p:cTn dur="1000"/>
                                        <p:tgtEl>
                                          <p:spTgt spid="187">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7" st="7"/>
                                            </p:txEl>
                                          </p:spTgt>
                                        </p:tgtEl>
                                        <p:attrNameLst>
                                          <p:attrName>style.visibility</p:attrName>
                                        </p:attrNameLst>
                                      </p:cBhvr>
                                      <p:to>
                                        <p:strVal val="visible"/>
                                      </p:to>
                                    </p:set>
                                    <p:animEffect filter="fade" transition="in">
                                      <p:cBhvr>
                                        <p:cTn dur="1000"/>
                                        <p:tgtEl>
                                          <p:spTgt spid="187">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8" st="8"/>
                                            </p:txEl>
                                          </p:spTgt>
                                        </p:tgtEl>
                                        <p:attrNameLst>
                                          <p:attrName>style.visibility</p:attrName>
                                        </p:attrNameLst>
                                      </p:cBhvr>
                                      <p:to>
                                        <p:strVal val="visible"/>
                                      </p:to>
                                    </p:set>
                                    <p:animEffect filter="fade" transition="in">
                                      <p:cBhvr>
                                        <p:cTn dur="1000"/>
                                        <p:tgtEl>
                                          <p:spTgt spid="187">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xEl>
                                              <p:pRg end="9" st="9"/>
                                            </p:txEl>
                                          </p:spTgt>
                                        </p:tgtEl>
                                        <p:attrNameLst>
                                          <p:attrName>style.visibility</p:attrName>
                                        </p:attrNameLst>
                                      </p:cBhvr>
                                      <p:to>
                                        <p:strVal val="visible"/>
                                      </p:to>
                                    </p:set>
                                    <p:animEffect filter="fade" transition="in">
                                      <p:cBhvr>
                                        <p:cTn dur="1000"/>
                                        <p:tgtEl>
                                          <p:spTgt spid="187">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5"/>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94" name="Google Shape;194;p15"/>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95" name="Google Shape;195;p15"/>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196" name="Google Shape;196;p15"/>
          <p:cNvSpPr txBox="1"/>
          <p:nvPr/>
        </p:nvSpPr>
        <p:spPr>
          <a:xfrm>
            <a:off x="310900" y="1017725"/>
            <a:ext cx="8522100" cy="36096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What does this line do?</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Comfortaa"/>
                <a:ea typeface="Comfortaa"/>
                <a:cs typeface="Comfortaa"/>
                <a:sym typeface="Comfortaa"/>
              </a:rPr>
              <a:t>display.clear()</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It calls the in-built function display.clear() which sets the brightness of all of the LEDs to 0, i.e. off.  It clears the LED display screen</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To call a function you just type in its name with brackets e.g. my_function()</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p:txBody>
      </p:sp>
      <p:pic>
        <p:nvPicPr>
          <p:cNvPr id="197" name="Google Shape;197;p15"/>
          <p:cNvPicPr preferRelativeResize="0"/>
          <p:nvPr/>
        </p:nvPicPr>
        <p:blipFill rotWithShape="1">
          <a:blip r:embed="rId3">
            <a:alphaModFix/>
          </a:blip>
          <a:srcRect b="0" l="0" r="0" t="0"/>
          <a:stretch/>
        </p:blipFill>
        <p:spPr>
          <a:xfrm>
            <a:off x="6830250" y="762726"/>
            <a:ext cx="2002850" cy="20876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0" st="0"/>
                                            </p:txEl>
                                          </p:spTgt>
                                        </p:tgtEl>
                                        <p:attrNameLst>
                                          <p:attrName>style.visibility</p:attrName>
                                        </p:attrNameLst>
                                      </p:cBhvr>
                                      <p:to>
                                        <p:strVal val="visible"/>
                                      </p:to>
                                    </p:set>
                                    <p:animEffect filter="fade" transition="in">
                                      <p:cBhvr>
                                        <p:cTn dur="1000"/>
                                        <p:tgtEl>
                                          <p:spTgt spid="19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1" st="1"/>
                                            </p:txEl>
                                          </p:spTgt>
                                        </p:tgtEl>
                                        <p:attrNameLst>
                                          <p:attrName>style.visibility</p:attrName>
                                        </p:attrNameLst>
                                      </p:cBhvr>
                                      <p:to>
                                        <p:strVal val="visible"/>
                                      </p:to>
                                    </p:set>
                                    <p:animEffect filter="fade" transition="in">
                                      <p:cBhvr>
                                        <p:cTn dur="1000"/>
                                        <p:tgtEl>
                                          <p:spTgt spid="19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2" st="2"/>
                                            </p:txEl>
                                          </p:spTgt>
                                        </p:tgtEl>
                                        <p:attrNameLst>
                                          <p:attrName>style.visibility</p:attrName>
                                        </p:attrNameLst>
                                      </p:cBhvr>
                                      <p:to>
                                        <p:strVal val="visible"/>
                                      </p:to>
                                    </p:set>
                                    <p:animEffect filter="fade" transition="in">
                                      <p:cBhvr>
                                        <p:cTn dur="1000"/>
                                        <p:tgtEl>
                                          <p:spTgt spid="19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3" st="3"/>
                                            </p:txEl>
                                          </p:spTgt>
                                        </p:tgtEl>
                                        <p:attrNameLst>
                                          <p:attrName>style.visibility</p:attrName>
                                        </p:attrNameLst>
                                      </p:cBhvr>
                                      <p:to>
                                        <p:strVal val="visible"/>
                                      </p:to>
                                    </p:set>
                                    <p:animEffect filter="fade" transition="in">
                                      <p:cBhvr>
                                        <p:cTn dur="1000"/>
                                        <p:tgtEl>
                                          <p:spTgt spid="19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4" st="4"/>
                                            </p:txEl>
                                          </p:spTgt>
                                        </p:tgtEl>
                                        <p:attrNameLst>
                                          <p:attrName>style.visibility</p:attrName>
                                        </p:attrNameLst>
                                      </p:cBhvr>
                                      <p:to>
                                        <p:strVal val="visible"/>
                                      </p:to>
                                    </p:set>
                                    <p:animEffect filter="fade" transition="in">
                                      <p:cBhvr>
                                        <p:cTn dur="1000"/>
                                        <p:tgtEl>
                                          <p:spTgt spid="19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5" st="5"/>
                                            </p:txEl>
                                          </p:spTgt>
                                        </p:tgtEl>
                                        <p:attrNameLst>
                                          <p:attrName>style.visibility</p:attrName>
                                        </p:attrNameLst>
                                      </p:cBhvr>
                                      <p:to>
                                        <p:strVal val="visible"/>
                                      </p:to>
                                    </p:set>
                                    <p:animEffect filter="fade" transition="in">
                                      <p:cBhvr>
                                        <p:cTn dur="1000"/>
                                        <p:tgtEl>
                                          <p:spTgt spid="19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6" st="6"/>
                                            </p:txEl>
                                          </p:spTgt>
                                        </p:tgtEl>
                                        <p:attrNameLst>
                                          <p:attrName>style.visibility</p:attrName>
                                        </p:attrNameLst>
                                      </p:cBhvr>
                                      <p:to>
                                        <p:strVal val="visible"/>
                                      </p:to>
                                    </p:set>
                                    <p:animEffect filter="fade" transition="in">
                                      <p:cBhvr>
                                        <p:cTn dur="1000"/>
                                        <p:tgtEl>
                                          <p:spTgt spid="19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7" st="7"/>
                                            </p:txEl>
                                          </p:spTgt>
                                        </p:tgtEl>
                                        <p:attrNameLst>
                                          <p:attrName>style.visibility</p:attrName>
                                        </p:attrNameLst>
                                      </p:cBhvr>
                                      <p:to>
                                        <p:strVal val="visible"/>
                                      </p:to>
                                    </p:set>
                                    <p:animEffect filter="fade" transition="in">
                                      <p:cBhvr>
                                        <p:cTn dur="1000"/>
                                        <p:tgtEl>
                                          <p:spTgt spid="196">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8" st="8"/>
                                            </p:txEl>
                                          </p:spTgt>
                                        </p:tgtEl>
                                        <p:attrNameLst>
                                          <p:attrName>style.visibility</p:attrName>
                                        </p:attrNameLst>
                                      </p:cBhvr>
                                      <p:to>
                                        <p:strVal val="visible"/>
                                      </p:to>
                                    </p:set>
                                    <p:animEffect filter="fade" transition="in">
                                      <p:cBhvr>
                                        <p:cTn dur="1000"/>
                                        <p:tgtEl>
                                          <p:spTgt spid="196">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 name="Shape 33"/>
        <p:cNvGrpSpPr/>
        <p:nvPr/>
      </p:nvGrpSpPr>
      <p:grpSpPr>
        <a:xfrm>
          <a:off x="0" y="0"/>
          <a:ext cx="0" cy="0"/>
          <a:chOff x="0" y="0"/>
          <a:chExt cx="0" cy="0"/>
        </a:xfrm>
      </p:grpSpPr>
      <p:sp>
        <p:nvSpPr>
          <p:cNvPr id="34" name="Google Shape;34;p2"/>
          <p:cNvSpPr txBox="1"/>
          <p:nvPr>
            <p:ph idx="1" type="body"/>
          </p:nvPr>
        </p:nvSpPr>
        <p:spPr>
          <a:xfrm>
            <a:off x="310950" y="1368000"/>
            <a:ext cx="8522100" cy="25587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successfully set up a micro:bit/slider bar graph circuit and flash code to the micro:bit</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Apply knowledge of a for loop</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read and interpret a program containing user defined functions</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read and interpret a program containing a bar graph function</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read and interpret a program containing an if statement</a:t>
            </a:r>
            <a:endParaRPr>
              <a:solidFill>
                <a:srgbClr val="434343"/>
              </a:solidFill>
            </a:endParaRPr>
          </a:p>
          <a:p>
            <a:pPr indent="-342900" lvl="0" marL="457200" rtl="0" algn="l">
              <a:lnSpc>
                <a:spcPct val="115000"/>
              </a:lnSpc>
              <a:spcBef>
                <a:spcPts val="0"/>
              </a:spcBef>
              <a:spcAft>
                <a:spcPts val="0"/>
              </a:spcAft>
              <a:buClr>
                <a:srgbClr val="434343"/>
              </a:buClr>
              <a:buSzPts val="1800"/>
              <a:buAutoNum type="arabicPeriod"/>
            </a:pPr>
            <a:r>
              <a:rPr lang="en-GB">
                <a:solidFill>
                  <a:srgbClr val="434343"/>
                </a:solidFill>
              </a:rPr>
              <a:t>To be able to successfully modify a program containing multiple programming constructs</a:t>
            </a:r>
            <a:endParaRPr>
              <a:solidFill>
                <a:srgbClr val="434343"/>
              </a:solidFill>
            </a:endParaRPr>
          </a:p>
          <a:p>
            <a:pPr indent="0" lvl="0" marL="457200" rtl="0" algn="l">
              <a:lnSpc>
                <a:spcPct val="115000"/>
              </a:lnSpc>
              <a:spcBef>
                <a:spcPts val="0"/>
              </a:spcBef>
              <a:spcAft>
                <a:spcPts val="0"/>
              </a:spcAft>
              <a:buNone/>
            </a:pPr>
            <a:r>
              <a:t/>
            </a:r>
            <a:endParaRPr>
              <a:solidFill>
                <a:srgbClr val="434343"/>
              </a:solidFill>
            </a:endParaRPr>
          </a:p>
          <a:p>
            <a:pPr indent="0" lvl="0" marL="0" rtl="0" algn="l">
              <a:lnSpc>
                <a:spcPct val="115000"/>
              </a:lnSpc>
              <a:spcBef>
                <a:spcPts val="1600"/>
              </a:spcBef>
              <a:spcAft>
                <a:spcPts val="1600"/>
              </a:spcAft>
              <a:buSzPts val="1800"/>
              <a:buNone/>
            </a:pPr>
            <a:r>
              <a:t/>
            </a:r>
            <a:endParaRPr>
              <a:solidFill>
                <a:srgbClr val="434343"/>
              </a:solidFill>
              <a:latin typeface="Arial"/>
              <a:ea typeface="Arial"/>
              <a:cs typeface="Arial"/>
              <a:sym typeface="Arial"/>
            </a:endParaRPr>
          </a:p>
        </p:txBody>
      </p:sp>
      <p:sp>
        <p:nvSpPr>
          <p:cNvPr id="35" name="Google Shape;35;p2"/>
          <p:cNvSpPr txBox="1"/>
          <p:nvPr>
            <p:ph type="title"/>
          </p:nvPr>
        </p:nvSpPr>
        <p:spPr>
          <a:xfrm>
            <a:off x="145850" y="3111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sz="2400"/>
              <a:t>Lesson Objectives:</a:t>
            </a:r>
            <a:endParaRPr sz="2400"/>
          </a:p>
        </p:txBody>
      </p:sp>
      <p:sp>
        <p:nvSpPr>
          <p:cNvPr id="36" name="Google Shape;36;p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16"/>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03" name="Google Shape;203;p16"/>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04" name="Google Shape;204;p16"/>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05" name="Google Shape;205;p16"/>
          <p:cNvSpPr txBox="1"/>
          <p:nvPr/>
        </p:nvSpPr>
        <p:spPr>
          <a:xfrm>
            <a:off x="310900" y="1382650"/>
            <a:ext cx="8522100" cy="32448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What does this line do? Turn to your partner and discuss.</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1" i="0" sz="1800" u="none" cap="none" strike="noStrike">
              <a:solidFill>
                <a:srgbClr val="666666"/>
              </a:solidFill>
              <a:latin typeface="Arial"/>
              <a:ea typeface="Arial"/>
              <a:cs typeface="Arial"/>
              <a:sym typeface="Arial"/>
            </a:endParaRPr>
          </a:p>
          <a:p>
            <a:pPr indent="0" lvl="0" marL="0" marR="0" rtl="0" algn="l">
              <a:lnSpc>
                <a:spcPct val="142857"/>
              </a:lnSpc>
              <a:spcBef>
                <a:spcPts val="0"/>
              </a:spcBef>
              <a:spcAft>
                <a:spcPts val="0"/>
              </a:spcAft>
              <a:buClr>
                <a:srgbClr val="000000"/>
              </a:buClr>
              <a:buSzPts val="1800"/>
              <a:buFont typeface="Arial"/>
              <a:buNone/>
            </a:pPr>
            <a:r>
              <a:rPr b="0" i="0" lang="en-GB" sz="1800" u="none" cap="none" strike="noStrike">
                <a:solidFill>
                  <a:srgbClr val="000000"/>
                </a:solidFill>
                <a:latin typeface="Comfortaa"/>
                <a:ea typeface="Comfortaa"/>
                <a:cs typeface="Comfortaa"/>
                <a:sym typeface="Comfortaa"/>
              </a:rPr>
              <a:t>for y in range(0, 5):</a:t>
            </a:r>
            <a:endParaRPr b="0" i="0" sz="1800" u="none" cap="none" strike="noStrike">
              <a:solidFill>
                <a:srgbClr val="000000"/>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Starts a for loop. Iterating through from 0 to 4 in steps of 1.</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for y in range (5) does the same thing.</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p:txBody>
      </p:sp>
      <p:pic>
        <p:nvPicPr>
          <p:cNvPr id="206" name="Google Shape;206;p16"/>
          <p:cNvPicPr preferRelativeResize="0"/>
          <p:nvPr/>
        </p:nvPicPr>
        <p:blipFill rotWithShape="1">
          <a:blip r:embed="rId3">
            <a:alphaModFix/>
          </a:blip>
          <a:srcRect b="0" l="0" r="0" t="0"/>
          <a:stretch/>
        </p:blipFill>
        <p:spPr>
          <a:xfrm>
            <a:off x="6591050" y="762736"/>
            <a:ext cx="2242049" cy="23369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0" st="0"/>
                                            </p:txEl>
                                          </p:spTgt>
                                        </p:tgtEl>
                                        <p:attrNameLst>
                                          <p:attrName>style.visibility</p:attrName>
                                        </p:attrNameLst>
                                      </p:cBhvr>
                                      <p:to>
                                        <p:strVal val="visible"/>
                                      </p:to>
                                    </p:set>
                                    <p:animEffect filter="fade" transition="in">
                                      <p:cBhvr>
                                        <p:cTn dur="1000"/>
                                        <p:tgtEl>
                                          <p:spTgt spid="20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1" st="1"/>
                                            </p:txEl>
                                          </p:spTgt>
                                        </p:tgtEl>
                                        <p:attrNameLst>
                                          <p:attrName>style.visibility</p:attrName>
                                        </p:attrNameLst>
                                      </p:cBhvr>
                                      <p:to>
                                        <p:strVal val="visible"/>
                                      </p:to>
                                    </p:set>
                                    <p:animEffect filter="fade" transition="in">
                                      <p:cBhvr>
                                        <p:cTn dur="1000"/>
                                        <p:tgtEl>
                                          <p:spTgt spid="20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2" st="2"/>
                                            </p:txEl>
                                          </p:spTgt>
                                        </p:tgtEl>
                                        <p:attrNameLst>
                                          <p:attrName>style.visibility</p:attrName>
                                        </p:attrNameLst>
                                      </p:cBhvr>
                                      <p:to>
                                        <p:strVal val="visible"/>
                                      </p:to>
                                    </p:set>
                                    <p:animEffect filter="fade" transition="in">
                                      <p:cBhvr>
                                        <p:cTn dur="1000"/>
                                        <p:tgtEl>
                                          <p:spTgt spid="20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3" st="3"/>
                                            </p:txEl>
                                          </p:spTgt>
                                        </p:tgtEl>
                                        <p:attrNameLst>
                                          <p:attrName>style.visibility</p:attrName>
                                        </p:attrNameLst>
                                      </p:cBhvr>
                                      <p:to>
                                        <p:strVal val="visible"/>
                                      </p:to>
                                    </p:set>
                                    <p:animEffect filter="fade" transition="in">
                                      <p:cBhvr>
                                        <p:cTn dur="1000"/>
                                        <p:tgtEl>
                                          <p:spTgt spid="20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4" st="4"/>
                                            </p:txEl>
                                          </p:spTgt>
                                        </p:tgtEl>
                                        <p:attrNameLst>
                                          <p:attrName>style.visibility</p:attrName>
                                        </p:attrNameLst>
                                      </p:cBhvr>
                                      <p:to>
                                        <p:strVal val="visible"/>
                                      </p:to>
                                    </p:set>
                                    <p:animEffect filter="fade" transition="in">
                                      <p:cBhvr>
                                        <p:cTn dur="1000"/>
                                        <p:tgtEl>
                                          <p:spTgt spid="20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5" st="5"/>
                                            </p:txEl>
                                          </p:spTgt>
                                        </p:tgtEl>
                                        <p:attrNameLst>
                                          <p:attrName>style.visibility</p:attrName>
                                        </p:attrNameLst>
                                      </p:cBhvr>
                                      <p:to>
                                        <p:strVal val="visible"/>
                                      </p:to>
                                    </p:set>
                                    <p:animEffect filter="fade" transition="in">
                                      <p:cBhvr>
                                        <p:cTn dur="1000"/>
                                        <p:tgtEl>
                                          <p:spTgt spid="20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6" st="6"/>
                                            </p:txEl>
                                          </p:spTgt>
                                        </p:tgtEl>
                                        <p:attrNameLst>
                                          <p:attrName>style.visibility</p:attrName>
                                        </p:attrNameLst>
                                      </p:cBhvr>
                                      <p:to>
                                        <p:strVal val="visible"/>
                                      </p:to>
                                    </p:set>
                                    <p:animEffect filter="fade" transition="in">
                                      <p:cBhvr>
                                        <p:cTn dur="1000"/>
                                        <p:tgtEl>
                                          <p:spTgt spid="20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7" st="7"/>
                                            </p:txEl>
                                          </p:spTgt>
                                        </p:tgtEl>
                                        <p:attrNameLst>
                                          <p:attrName>style.visibility</p:attrName>
                                        </p:attrNameLst>
                                      </p:cBhvr>
                                      <p:to>
                                        <p:strVal val="visible"/>
                                      </p:to>
                                    </p:set>
                                    <p:animEffect filter="fade" transition="in">
                                      <p:cBhvr>
                                        <p:cTn dur="1000"/>
                                        <p:tgtEl>
                                          <p:spTgt spid="20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8" st="8"/>
                                            </p:txEl>
                                          </p:spTgt>
                                        </p:tgtEl>
                                        <p:attrNameLst>
                                          <p:attrName>style.visibility</p:attrName>
                                        </p:attrNameLst>
                                      </p:cBhvr>
                                      <p:to>
                                        <p:strVal val="visible"/>
                                      </p:to>
                                    </p:set>
                                    <p:animEffect filter="fade" transition="in">
                                      <p:cBhvr>
                                        <p:cTn dur="1000"/>
                                        <p:tgtEl>
                                          <p:spTgt spid="205">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9" st="9"/>
                                            </p:txEl>
                                          </p:spTgt>
                                        </p:tgtEl>
                                        <p:attrNameLst>
                                          <p:attrName>style.visibility</p:attrName>
                                        </p:attrNameLst>
                                      </p:cBhvr>
                                      <p:to>
                                        <p:strVal val="visible"/>
                                      </p:to>
                                    </p:set>
                                    <p:animEffect filter="fade" transition="in">
                                      <p:cBhvr>
                                        <p:cTn dur="1000"/>
                                        <p:tgtEl>
                                          <p:spTgt spid="205">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xEl>
                                              <p:pRg end="10" st="10"/>
                                            </p:txEl>
                                          </p:spTgt>
                                        </p:tgtEl>
                                        <p:attrNameLst>
                                          <p:attrName>style.visibility</p:attrName>
                                        </p:attrNameLst>
                                      </p:cBhvr>
                                      <p:to>
                                        <p:strVal val="visible"/>
                                      </p:to>
                                    </p:set>
                                    <p:animEffect filter="fade" transition="in">
                                      <p:cBhvr>
                                        <p:cTn dur="1000"/>
                                        <p:tgtEl>
                                          <p:spTgt spid="205">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17"/>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12" name="Google Shape;212;p17"/>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13" name="Google Shape;213;p17"/>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14" name="Google Shape;214;p17"/>
          <p:cNvSpPr txBox="1"/>
          <p:nvPr/>
        </p:nvSpPr>
        <p:spPr>
          <a:xfrm>
            <a:off x="310900" y="1289300"/>
            <a:ext cx="8522100" cy="33381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What does this line do? Turn to your partner and discuss.</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900"/>
              <a:buFont typeface="Arial"/>
              <a:buNone/>
            </a:pPr>
            <a:r>
              <a:rPr b="0" i="0" lang="en-GB" sz="900" u="none" cap="none" strike="noStrike">
                <a:solidFill>
                  <a:srgbClr val="000000"/>
                </a:solidFill>
                <a:latin typeface="Arial"/>
                <a:ea typeface="Arial"/>
                <a:cs typeface="Arial"/>
                <a:sym typeface="Arial"/>
              </a:rPr>
              <a:t> </a:t>
            </a:r>
            <a:r>
              <a:rPr b="0" i="0" lang="en-GB" sz="1800" u="none" cap="none" strike="noStrike">
                <a:solidFill>
                  <a:srgbClr val="000000"/>
                </a:solidFill>
                <a:latin typeface="Comfortaa"/>
                <a:ea typeface="Comfortaa"/>
                <a:cs typeface="Comfortaa"/>
                <a:sym typeface="Comfortaa"/>
              </a:rPr>
              <a:t>   if a &gt; y:</a:t>
            </a:r>
            <a:endParaRPr b="1" i="0" sz="1800" u="none" cap="none" strike="noStrike">
              <a:solidFill>
                <a:srgbClr val="666666"/>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If a is greater than y then…</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0" i="0" lang="en-GB" sz="1800" u="none" cap="none" strike="noStrike">
                <a:solidFill>
                  <a:srgbClr val="434343"/>
                </a:solidFill>
                <a:latin typeface="Arial"/>
                <a:ea typeface="Arial"/>
                <a:cs typeface="Arial"/>
                <a:sym typeface="Arial"/>
              </a:rPr>
              <a:t>a is the parameter that is passed by the bargraph function.  If you look to the bottom of the program you will see that the value of a is between 0 and 4.</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p:txBody>
      </p:sp>
      <p:pic>
        <p:nvPicPr>
          <p:cNvPr id="215" name="Google Shape;215;p17"/>
          <p:cNvPicPr preferRelativeResize="0"/>
          <p:nvPr/>
        </p:nvPicPr>
        <p:blipFill rotWithShape="1">
          <a:blip r:embed="rId3">
            <a:alphaModFix/>
          </a:blip>
          <a:srcRect b="0" l="0" r="0" t="0"/>
          <a:stretch/>
        </p:blipFill>
        <p:spPr>
          <a:xfrm>
            <a:off x="6591050" y="762736"/>
            <a:ext cx="2242049" cy="23369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0" st="0"/>
                                            </p:txEl>
                                          </p:spTgt>
                                        </p:tgtEl>
                                        <p:attrNameLst>
                                          <p:attrName>style.visibility</p:attrName>
                                        </p:attrNameLst>
                                      </p:cBhvr>
                                      <p:to>
                                        <p:strVal val="visible"/>
                                      </p:to>
                                    </p:set>
                                    <p:animEffect filter="fade" transition="in">
                                      <p:cBhvr>
                                        <p:cTn dur="1000"/>
                                        <p:tgtEl>
                                          <p:spTgt spid="21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1" st="1"/>
                                            </p:txEl>
                                          </p:spTgt>
                                        </p:tgtEl>
                                        <p:attrNameLst>
                                          <p:attrName>style.visibility</p:attrName>
                                        </p:attrNameLst>
                                      </p:cBhvr>
                                      <p:to>
                                        <p:strVal val="visible"/>
                                      </p:to>
                                    </p:set>
                                    <p:animEffect filter="fade" transition="in">
                                      <p:cBhvr>
                                        <p:cTn dur="1000"/>
                                        <p:tgtEl>
                                          <p:spTgt spid="21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2" st="2"/>
                                            </p:txEl>
                                          </p:spTgt>
                                        </p:tgtEl>
                                        <p:attrNameLst>
                                          <p:attrName>style.visibility</p:attrName>
                                        </p:attrNameLst>
                                      </p:cBhvr>
                                      <p:to>
                                        <p:strVal val="visible"/>
                                      </p:to>
                                    </p:set>
                                    <p:animEffect filter="fade" transition="in">
                                      <p:cBhvr>
                                        <p:cTn dur="1000"/>
                                        <p:tgtEl>
                                          <p:spTgt spid="21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3" st="3"/>
                                            </p:txEl>
                                          </p:spTgt>
                                        </p:tgtEl>
                                        <p:attrNameLst>
                                          <p:attrName>style.visibility</p:attrName>
                                        </p:attrNameLst>
                                      </p:cBhvr>
                                      <p:to>
                                        <p:strVal val="visible"/>
                                      </p:to>
                                    </p:set>
                                    <p:animEffect filter="fade" transition="in">
                                      <p:cBhvr>
                                        <p:cTn dur="1000"/>
                                        <p:tgtEl>
                                          <p:spTgt spid="21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4" st="4"/>
                                            </p:txEl>
                                          </p:spTgt>
                                        </p:tgtEl>
                                        <p:attrNameLst>
                                          <p:attrName>style.visibility</p:attrName>
                                        </p:attrNameLst>
                                      </p:cBhvr>
                                      <p:to>
                                        <p:strVal val="visible"/>
                                      </p:to>
                                    </p:set>
                                    <p:animEffect filter="fade" transition="in">
                                      <p:cBhvr>
                                        <p:cTn dur="1000"/>
                                        <p:tgtEl>
                                          <p:spTgt spid="21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5" st="5"/>
                                            </p:txEl>
                                          </p:spTgt>
                                        </p:tgtEl>
                                        <p:attrNameLst>
                                          <p:attrName>style.visibility</p:attrName>
                                        </p:attrNameLst>
                                      </p:cBhvr>
                                      <p:to>
                                        <p:strVal val="visible"/>
                                      </p:to>
                                    </p:set>
                                    <p:animEffect filter="fade" transition="in">
                                      <p:cBhvr>
                                        <p:cTn dur="1000"/>
                                        <p:tgtEl>
                                          <p:spTgt spid="21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6" st="6"/>
                                            </p:txEl>
                                          </p:spTgt>
                                        </p:tgtEl>
                                        <p:attrNameLst>
                                          <p:attrName>style.visibility</p:attrName>
                                        </p:attrNameLst>
                                      </p:cBhvr>
                                      <p:to>
                                        <p:strVal val="visible"/>
                                      </p:to>
                                    </p:set>
                                    <p:animEffect filter="fade" transition="in">
                                      <p:cBhvr>
                                        <p:cTn dur="1000"/>
                                        <p:tgtEl>
                                          <p:spTgt spid="21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7" st="7"/>
                                            </p:txEl>
                                          </p:spTgt>
                                        </p:tgtEl>
                                        <p:attrNameLst>
                                          <p:attrName>style.visibility</p:attrName>
                                        </p:attrNameLst>
                                      </p:cBhvr>
                                      <p:to>
                                        <p:strVal val="visible"/>
                                      </p:to>
                                    </p:set>
                                    <p:animEffect filter="fade" transition="in">
                                      <p:cBhvr>
                                        <p:cTn dur="1000"/>
                                        <p:tgtEl>
                                          <p:spTgt spid="21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8" st="8"/>
                                            </p:txEl>
                                          </p:spTgt>
                                        </p:tgtEl>
                                        <p:attrNameLst>
                                          <p:attrName>style.visibility</p:attrName>
                                        </p:attrNameLst>
                                      </p:cBhvr>
                                      <p:to>
                                        <p:strVal val="visible"/>
                                      </p:to>
                                    </p:set>
                                    <p:animEffect filter="fade" transition="in">
                                      <p:cBhvr>
                                        <p:cTn dur="1000"/>
                                        <p:tgtEl>
                                          <p:spTgt spid="214">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9" st="9"/>
                                            </p:txEl>
                                          </p:spTgt>
                                        </p:tgtEl>
                                        <p:attrNameLst>
                                          <p:attrName>style.visibility</p:attrName>
                                        </p:attrNameLst>
                                      </p:cBhvr>
                                      <p:to>
                                        <p:strVal val="visible"/>
                                      </p:to>
                                    </p:set>
                                    <p:animEffect filter="fade" transition="in">
                                      <p:cBhvr>
                                        <p:cTn dur="1000"/>
                                        <p:tgtEl>
                                          <p:spTgt spid="214">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xEl>
                                              <p:pRg end="10" st="10"/>
                                            </p:txEl>
                                          </p:spTgt>
                                        </p:tgtEl>
                                        <p:attrNameLst>
                                          <p:attrName>style.visibility</p:attrName>
                                        </p:attrNameLst>
                                      </p:cBhvr>
                                      <p:to>
                                        <p:strVal val="visible"/>
                                      </p:to>
                                    </p:set>
                                    <p:animEffect filter="fade" transition="in">
                                      <p:cBhvr>
                                        <p:cTn dur="1000"/>
                                        <p:tgtEl>
                                          <p:spTgt spid="214">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8"/>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21" name="Google Shape;221;p1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22" name="Google Shape;222;p18"/>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23" name="Google Shape;223;p18"/>
          <p:cNvSpPr txBox="1"/>
          <p:nvPr/>
        </p:nvSpPr>
        <p:spPr>
          <a:xfrm>
            <a:off x="310900" y="1017725"/>
            <a:ext cx="6012600" cy="36096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0" i="0" lang="en-GB" sz="1800" u="none" cap="none" strike="noStrike">
                <a:solidFill>
                  <a:srgbClr val="434343"/>
                </a:solidFill>
                <a:latin typeface="Arial"/>
                <a:ea typeface="Arial"/>
                <a:cs typeface="Arial"/>
                <a:sym typeface="Arial"/>
              </a:rPr>
              <a:t>What does this line do? Turn to your partner and discuss.</a:t>
            </a:r>
            <a:endParaRPr b="0" i="0" sz="19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2000"/>
              <a:buFont typeface="Arial"/>
              <a:buNone/>
            </a:pPr>
            <a:r>
              <a:t/>
            </a:r>
            <a:endParaRPr b="1"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2000"/>
              <a:buFont typeface="Arial"/>
              <a:buNone/>
            </a:pPr>
            <a:r>
              <a:rPr b="1" i="0" lang="en-GB" sz="1800" u="none" cap="none" strike="noStrike">
                <a:solidFill>
                  <a:srgbClr val="434343"/>
                </a:solidFill>
                <a:latin typeface="Comfortaa"/>
                <a:ea typeface="Comfortaa"/>
                <a:cs typeface="Comfortaa"/>
                <a:sym typeface="Comfortaa"/>
              </a:rPr>
              <a:t>for x in range(0, 5):</a:t>
            </a:r>
            <a:endParaRPr b="1"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FF00FF"/>
                </a:solidFill>
                <a:latin typeface="Arial"/>
                <a:ea typeface="Arial"/>
                <a:cs typeface="Arial"/>
                <a:sym typeface="Arial"/>
              </a:rPr>
              <a:t>for x within range 0 to 4....</a:t>
            </a:r>
            <a:endParaRPr b="0" i="0" sz="2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Here again is another for loop which iterates 0,1,2,3,4 </a:t>
            </a:r>
            <a:endParaRPr b="0" i="0" sz="1800" u="none" cap="none" strike="noStrike">
              <a:solidFill>
                <a:srgbClr val="434343"/>
              </a:solidFill>
              <a:latin typeface="Arial"/>
              <a:ea typeface="Arial"/>
              <a:cs typeface="Arial"/>
              <a:sym typeface="Arial"/>
            </a:endParaRPr>
          </a:p>
        </p:txBody>
      </p:sp>
      <p:pic>
        <p:nvPicPr>
          <p:cNvPr id="224" name="Google Shape;224;p18"/>
          <p:cNvPicPr preferRelativeResize="0"/>
          <p:nvPr/>
        </p:nvPicPr>
        <p:blipFill rotWithShape="1">
          <a:blip r:embed="rId3">
            <a:alphaModFix/>
          </a:blip>
          <a:srcRect b="0" l="0" r="0" t="0"/>
          <a:stretch/>
        </p:blipFill>
        <p:spPr>
          <a:xfrm>
            <a:off x="6065301" y="1880825"/>
            <a:ext cx="2909725" cy="3032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0" st="0"/>
                                            </p:txEl>
                                          </p:spTgt>
                                        </p:tgtEl>
                                        <p:attrNameLst>
                                          <p:attrName>style.visibility</p:attrName>
                                        </p:attrNameLst>
                                      </p:cBhvr>
                                      <p:to>
                                        <p:strVal val="visible"/>
                                      </p:to>
                                    </p:set>
                                    <p:animEffect filter="fade" transition="in">
                                      <p:cBhvr>
                                        <p:cTn dur="1000"/>
                                        <p:tgtEl>
                                          <p:spTgt spid="22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1" st="1"/>
                                            </p:txEl>
                                          </p:spTgt>
                                        </p:tgtEl>
                                        <p:attrNameLst>
                                          <p:attrName>style.visibility</p:attrName>
                                        </p:attrNameLst>
                                      </p:cBhvr>
                                      <p:to>
                                        <p:strVal val="visible"/>
                                      </p:to>
                                    </p:set>
                                    <p:animEffect filter="fade" transition="in">
                                      <p:cBhvr>
                                        <p:cTn dur="1000"/>
                                        <p:tgtEl>
                                          <p:spTgt spid="22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2" st="2"/>
                                            </p:txEl>
                                          </p:spTgt>
                                        </p:tgtEl>
                                        <p:attrNameLst>
                                          <p:attrName>style.visibility</p:attrName>
                                        </p:attrNameLst>
                                      </p:cBhvr>
                                      <p:to>
                                        <p:strVal val="visible"/>
                                      </p:to>
                                    </p:set>
                                    <p:animEffect filter="fade" transition="in">
                                      <p:cBhvr>
                                        <p:cTn dur="1000"/>
                                        <p:tgtEl>
                                          <p:spTgt spid="22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3" st="3"/>
                                            </p:txEl>
                                          </p:spTgt>
                                        </p:tgtEl>
                                        <p:attrNameLst>
                                          <p:attrName>style.visibility</p:attrName>
                                        </p:attrNameLst>
                                      </p:cBhvr>
                                      <p:to>
                                        <p:strVal val="visible"/>
                                      </p:to>
                                    </p:set>
                                    <p:animEffect filter="fade" transition="in">
                                      <p:cBhvr>
                                        <p:cTn dur="1000"/>
                                        <p:tgtEl>
                                          <p:spTgt spid="22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4" st="4"/>
                                            </p:txEl>
                                          </p:spTgt>
                                        </p:tgtEl>
                                        <p:attrNameLst>
                                          <p:attrName>style.visibility</p:attrName>
                                        </p:attrNameLst>
                                      </p:cBhvr>
                                      <p:to>
                                        <p:strVal val="visible"/>
                                      </p:to>
                                    </p:set>
                                    <p:animEffect filter="fade" transition="in">
                                      <p:cBhvr>
                                        <p:cTn dur="1000"/>
                                        <p:tgtEl>
                                          <p:spTgt spid="22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5" st="5"/>
                                            </p:txEl>
                                          </p:spTgt>
                                        </p:tgtEl>
                                        <p:attrNameLst>
                                          <p:attrName>style.visibility</p:attrName>
                                        </p:attrNameLst>
                                      </p:cBhvr>
                                      <p:to>
                                        <p:strVal val="visible"/>
                                      </p:to>
                                    </p:set>
                                    <p:animEffect filter="fade" transition="in">
                                      <p:cBhvr>
                                        <p:cTn dur="1000"/>
                                        <p:tgtEl>
                                          <p:spTgt spid="22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6" st="6"/>
                                            </p:txEl>
                                          </p:spTgt>
                                        </p:tgtEl>
                                        <p:attrNameLst>
                                          <p:attrName>style.visibility</p:attrName>
                                        </p:attrNameLst>
                                      </p:cBhvr>
                                      <p:to>
                                        <p:strVal val="visible"/>
                                      </p:to>
                                    </p:set>
                                    <p:animEffect filter="fade" transition="in">
                                      <p:cBhvr>
                                        <p:cTn dur="1000"/>
                                        <p:tgtEl>
                                          <p:spTgt spid="22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7" st="7"/>
                                            </p:txEl>
                                          </p:spTgt>
                                        </p:tgtEl>
                                        <p:attrNameLst>
                                          <p:attrName>style.visibility</p:attrName>
                                        </p:attrNameLst>
                                      </p:cBhvr>
                                      <p:to>
                                        <p:strVal val="visible"/>
                                      </p:to>
                                    </p:set>
                                    <p:animEffect filter="fade" transition="in">
                                      <p:cBhvr>
                                        <p:cTn dur="1000"/>
                                        <p:tgtEl>
                                          <p:spTgt spid="223">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gb00446effd_0_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30" name="Google Shape;230;gb00446effd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31" name="Google Shape;231;gb00446effd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32" name="Google Shape;232;gb00446effd_0_0"/>
          <p:cNvSpPr txBox="1"/>
          <p:nvPr/>
        </p:nvSpPr>
        <p:spPr>
          <a:xfrm>
            <a:off x="310900" y="1289050"/>
            <a:ext cx="6215100" cy="33384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What does this line do? Turn to your partner and discuss.</a:t>
            </a:r>
            <a:endParaRPr b="1"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1800" u="none" cap="none" strike="noStrike">
                <a:solidFill>
                  <a:srgbClr val="434343"/>
                </a:solidFill>
                <a:latin typeface="Comfortaa"/>
                <a:ea typeface="Comfortaa"/>
                <a:cs typeface="Comfortaa"/>
                <a:sym typeface="Comfortaa"/>
              </a:rPr>
              <a:t>display.set_pixel(x, 4-y, 9)</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FF00FF"/>
                </a:solidFill>
                <a:latin typeface="Arial"/>
                <a:ea typeface="Arial"/>
                <a:cs typeface="Arial"/>
                <a:sym typeface="Arial"/>
              </a:rPr>
              <a:t>.</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FF00FF"/>
                </a:solidFill>
                <a:latin typeface="Arial"/>
                <a:ea typeface="Arial"/>
                <a:cs typeface="Arial"/>
                <a:sym typeface="Arial"/>
              </a:rPr>
              <a:t>...call the inbuilt function display.set_pixel() so that the ‘for x’ loop lights up all the LEDs in the current row.</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FF00FF"/>
                </a:solidFill>
                <a:latin typeface="Arial"/>
                <a:ea typeface="Arial"/>
                <a:cs typeface="Arial"/>
                <a:sym typeface="Arial"/>
              </a:rPr>
              <a:t>The brackets contents means light up the LED in this specific condition (x,y,brightness)</a:t>
            </a:r>
            <a:endParaRPr b="0" i="0" sz="1800" u="none" cap="none" strike="noStrike">
              <a:solidFill>
                <a:srgbClr val="FF00FF"/>
              </a:solidFill>
              <a:latin typeface="Arial"/>
              <a:ea typeface="Arial"/>
              <a:cs typeface="Arial"/>
              <a:sym typeface="Arial"/>
            </a:endParaRPr>
          </a:p>
        </p:txBody>
      </p:sp>
      <p:pic>
        <p:nvPicPr>
          <p:cNvPr id="233" name="Google Shape;233;gb00446effd_0_0"/>
          <p:cNvPicPr preferRelativeResize="0"/>
          <p:nvPr/>
        </p:nvPicPr>
        <p:blipFill rotWithShape="1">
          <a:blip r:embed="rId3">
            <a:alphaModFix/>
          </a:blip>
          <a:srcRect b="0" l="0" r="0" t="0"/>
          <a:stretch/>
        </p:blipFill>
        <p:spPr>
          <a:xfrm>
            <a:off x="6065301" y="1407038"/>
            <a:ext cx="2909725" cy="3032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xEl>
                                              <p:pRg end="0" st="0"/>
                                            </p:txEl>
                                          </p:spTgt>
                                        </p:tgtEl>
                                        <p:attrNameLst>
                                          <p:attrName>style.visibility</p:attrName>
                                        </p:attrNameLst>
                                      </p:cBhvr>
                                      <p:to>
                                        <p:strVal val="visible"/>
                                      </p:to>
                                    </p:set>
                                    <p:animEffect filter="fade" transition="in">
                                      <p:cBhvr>
                                        <p:cTn dur="1000"/>
                                        <p:tgtEl>
                                          <p:spTgt spid="23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xEl>
                                              <p:pRg end="1" st="1"/>
                                            </p:txEl>
                                          </p:spTgt>
                                        </p:tgtEl>
                                        <p:attrNameLst>
                                          <p:attrName>style.visibility</p:attrName>
                                        </p:attrNameLst>
                                      </p:cBhvr>
                                      <p:to>
                                        <p:strVal val="visible"/>
                                      </p:to>
                                    </p:set>
                                    <p:animEffect filter="fade" transition="in">
                                      <p:cBhvr>
                                        <p:cTn dur="1000"/>
                                        <p:tgtEl>
                                          <p:spTgt spid="23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xEl>
                                              <p:pRg end="2" st="2"/>
                                            </p:txEl>
                                          </p:spTgt>
                                        </p:tgtEl>
                                        <p:attrNameLst>
                                          <p:attrName>style.visibility</p:attrName>
                                        </p:attrNameLst>
                                      </p:cBhvr>
                                      <p:to>
                                        <p:strVal val="visible"/>
                                      </p:to>
                                    </p:set>
                                    <p:animEffect filter="fade" transition="in">
                                      <p:cBhvr>
                                        <p:cTn dur="1000"/>
                                        <p:tgtEl>
                                          <p:spTgt spid="23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xEl>
                                              <p:pRg end="3" st="3"/>
                                            </p:txEl>
                                          </p:spTgt>
                                        </p:tgtEl>
                                        <p:attrNameLst>
                                          <p:attrName>style.visibility</p:attrName>
                                        </p:attrNameLst>
                                      </p:cBhvr>
                                      <p:to>
                                        <p:strVal val="visible"/>
                                      </p:to>
                                    </p:set>
                                    <p:animEffect filter="fade" transition="in">
                                      <p:cBhvr>
                                        <p:cTn dur="1000"/>
                                        <p:tgtEl>
                                          <p:spTgt spid="23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xEl>
                                              <p:pRg end="4" st="4"/>
                                            </p:txEl>
                                          </p:spTgt>
                                        </p:tgtEl>
                                        <p:attrNameLst>
                                          <p:attrName>style.visibility</p:attrName>
                                        </p:attrNameLst>
                                      </p:cBhvr>
                                      <p:to>
                                        <p:strVal val="visible"/>
                                      </p:to>
                                    </p:set>
                                    <p:animEffect filter="fade" transition="in">
                                      <p:cBhvr>
                                        <p:cTn dur="1000"/>
                                        <p:tgtEl>
                                          <p:spTgt spid="23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xEl>
                                              <p:pRg end="5" st="5"/>
                                            </p:txEl>
                                          </p:spTgt>
                                        </p:tgtEl>
                                        <p:attrNameLst>
                                          <p:attrName>style.visibility</p:attrName>
                                        </p:attrNameLst>
                                      </p:cBhvr>
                                      <p:to>
                                        <p:strVal val="visible"/>
                                      </p:to>
                                    </p:set>
                                    <p:animEffect filter="fade" transition="in">
                                      <p:cBhvr>
                                        <p:cTn dur="1000"/>
                                        <p:tgtEl>
                                          <p:spTgt spid="23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xEl>
                                              <p:pRg end="6" st="6"/>
                                            </p:txEl>
                                          </p:spTgt>
                                        </p:tgtEl>
                                        <p:attrNameLst>
                                          <p:attrName>style.visibility</p:attrName>
                                        </p:attrNameLst>
                                      </p:cBhvr>
                                      <p:to>
                                        <p:strVal val="visible"/>
                                      </p:to>
                                    </p:set>
                                    <p:animEffect filter="fade" transition="in">
                                      <p:cBhvr>
                                        <p:cTn dur="1000"/>
                                        <p:tgtEl>
                                          <p:spTgt spid="232">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gb00446effd_0_8"/>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39" name="Google Shape;239;gb00446effd_0_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40" name="Google Shape;240;gb00446effd_0_8"/>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41" name="Google Shape;241;gb00446effd_0_8"/>
          <p:cNvSpPr txBox="1"/>
          <p:nvPr/>
        </p:nvSpPr>
        <p:spPr>
          <a:xfrm>
            <a:off x="146350" y="4037375"/>
            <a:ext cx="8685900" cy="5901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The micro:bit’s LEDs are numbered starting in the top left corner (x,y)</a:t>
            </a:r>
            <a:endParaRPr b="0" i="0" sz="1800" u="none" cap="none" strike="noStrike">
              <a:solidFill>
                <a:srgbClr val="434343"/>
              </a:solidFill>
              <a:latin typeface="Arial"/>
              <a:ea typeface="Arial"/>
              <a:cs typeface="Arial"/>
              <a:sym typeface="Arial"/>
            </a:endParaRPr>
          </a:p>
        </p:txBody>
      </p:sp>
      <p:graphicFrame>
        <p:nvGraphicFramePr>
          <p:cNvPr id="242" name="Google Shape;242;gb00446effd_0_8"/>
          <p:cNvGraphicFramePr/>
          <p:nvPr/>
        </p:nvGraphicFramePr>
        <p:xfrm>
          <a:off x="311150" y="1657775"/>
          <a:ext cx="3000000" cy="3000000"/>
        </p:xfrm>
        <a:graphic>
          <a:graphicData uri="http://schemas.openxmlformats.org/drawingml/2006/table">
            <a:tbl>
              <a:tblPr>
                <a:noFill/>
                <a:tableStyleId>{5760EAA3-05BC-4605-9764-24D68AA59B8F}</a:tableStyleId>
              </a:tblPr>
              <a:tblGrid>
                <a:gridCol w="1022550"/>
                <a:gridCol w="1022550"/>
                <a:gridCol w="1022550"/>
                <a:gridCol w="1022550"/>
                <a:gridCol w="1022550"/>
              </a:tblGrid>
              <a:tr h="4128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(4,0)</a:t>
                      </a:r>
                      <a:endParaRPr sz="1400" u="none" cap="none" strike="noStrike"/>
                    </a:p>
                  </a:txBody>
                  <a:tcPr marT="91425" marB="91425" marR="91425" marL="91425"/>
                </a:tc>
              </a:tr>
              <a:tr h="4008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(3,1)</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(4,1)</a:t>
                      </a:r>
                      <a:endParaRPr sz="1400" u="none" cap="none" strike="noStrike"/>
                    </a:p>
                  </a:txBody>
                  <a:tcPr marT="91425" marB="91425" marR="91425" marL="91425"/>
                </a:tc>
              </a:tr>
              <a:tr h="4008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(4,2)</a:t>
                      </a:r>
                      <a:endParaRPr sz="1400" u="none" cap="none" strike="noStrike"/>
                    </a:p>
                  </a:txBody>
                  <a:tcPr marT="91425" marB="91425" marR="91425" marL="91425"/>
                </a:tc>
              </a:tr>
              <a:tr h="4008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(4,3)</a:t>
                      </a:r>
                      <a:endParaRPr sz="1400" u="none" cap="none" strike="noStrike"/>
                    </a:p>
                  </a:txBody>
                  <a:tcPr marT="91425" marB="91425" marR="91425" marL="91425"/>
                </a:tc>
              </a:tr>
              <a:tr h="400825">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(0,4)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(1,4)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(2,4)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(3,4)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(4,4)</a:t>
                      </a:r>
                      <a:endParaRPr sz="1400" u="none" cap="none" strike="noStrike"/>
                    </a:p>
                  </a:txBody>
                  <a:tcPr marT="91425" marB="91425" marR="91425" marL="91425"/>
                </a:tc>
              </a:tr>
            </a:tbl>
          </a:graphicData>
        </a:graphic>
      </p:graphicFrame>
      <p:pic>
        <p:nvPicPr>
          <p:cNvPr id="243" name="Google Shape;243;gb00446effd_0_8"/>
          <p:cNvPicPr preferRelativeResize="0"/>
          <p:nvPr/>
        </p:nvPicPr>
        <p:blipFill rotWithShape="1">
          <a:blip r:embed="rId3">
            <a:alphaModFix/>
          </a:blip>
          <a:srcRect b="56425" l="0" r="25661" t="0"/>
          <a:stretch/>
        </p:blipFill>
        <p:spPr>
          <a:xfrm>
            <a:off x="6619850" y="1708975"/>
            <a:ext cx="1842850" cy="1637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0" st="0"/>
                                            </p:txEl>
                                          </p:spTgt>
                                        </p:tgtEl>
                                        <p:attrNameLst>
                                          <p:attrName>style.visibility</p:attrName>
                                        </p:attrNameLst>
                                      </p:cBhvr>
                                      <p:to>
                                        <p:strVal val="visible"/>
                                      </p:to>
                                    </p:set>
                                    <p:animEffect filter="fade" transition="in">
                                      <p:cBhvr>
                                        <p:cTn dur="1000"/>
                                        <p:tgtEl>
                                          <p:spTgt spid="241">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gb00446effd_0_18"/>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49" name="Google Shape;249;gb00446effd_0_1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50" name="Google Shape;250;gb00446effd_0_18"/>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51" name="Google Shape;251;gb00446effd_0_18"/>
          <p:cNvSpPr txBox="1"/>
          <p:nvPr/>
        </p:nvSpPr>
        <p:spPr>
          <a:xfrm>
            <a:off x="311150" y="1289050"/>
            <a:ext cx="5975100" cy="23244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The micro:bit’s LEDs are numbered starting in the top left corner (x,y)</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So the command:</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display.set_pixel(x, 4-y, 9)</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Lights up individual rows of the micro:bit.</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0" i="0" sz="1800" u="none" cap="none" strike="noStrike">
              <a:solidFill>
                <a:srgbClr val="434343"/>
              </a:solidFill>
              <a:latin typeface="Arial"/>
              <a:ea typeface="Arial"/>
              <a:cs typeface="Arial"/>
              <a:sym typeface="Arial"/>
            </a:endParaRPr>
          </a:p>
        </p:txBody>
      </p:sp>
      <p:pic>
        <p:nvPicPr>
          <p:cNvPr id="252" name="Google Shape;252;gb00446effd_0_18"/>
          <p:cNvPicPr preferRelativeResize="0"/>
          <p:nvPr/>
        </p:nvPicPr>
        <p:blipFill rotWithShape="1">
          <a:blip r:embed="rId3">
            <a:alphaModFix/>
          </a:blip>
          <a:srcRect b="56425" l="0" r="25661" t="0"/>
          <a:stretch/>
        </p:blipFill>
        <p:spPr>
          <a:xfrm>
            <a:off x="6509225" y="1289038"/>
            <a:ext cx="1842850" cy="1637100"/>
          </a:xfrm>
          <a:prstGeom prst="rect">
            <a:avLst/>
          </a:prstGeom>
          <a:noFill/>
          <a:ln>
            <a:noFill/>
          </a:ln>
        </p:spPr>
      </p:pic>
      <p:sp>
        <p:nvSpPr>
          <p:cNvPr id="253" name="Google Shape;253;gb00446effd_0_18"/>
          <p:cNvSpPr txBox="1"/>
          <p:nvPr/>
        </p:nvSpPr>
        <p:spPr>
          <a:xfrm>
            <a:off x="405575" y="3355150"/>
            <a:ext cx="7835100" cy="12354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1800" u="none" cap="none" strike="noStrike">
                <a:solidFill>
                  <a:srgbClr val="434343"/>
                </a:solidFill>
                <a:latin typeface="Arial"/>
                <a:ea typeface="Arial"/>
                <a:cs typeface="Arial"/>
                <a:sym typeface="Arial"/>
              </a:rPr>
              <a:t>Why has the programmer used 4-y instead of just y? - turn to your partner to discuss.</a:t>
            </a:r>
            <a:endParaRPr b="0" i="0" sz="1400" u="none" cap="none" strike="noStrike">
              <a:solidFill>
                <a:srgbClr val="000000"/>
              </a:solidFill>
              <a:latin typeface="Quicksand"/>
              <a:ea typeface="Quicksand"/>
              <a:cs typeface="Quicksand"/>
              <a:sym typeface="Quicksa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gtEl>
                                        <p:attrNameLst>
                                          <p:attrName>style.visibility</p:attrName>
                                        </p:attrNameLst>
                                      </p:cBhvr>
                                      <p:to>
                                        <p:strVal val="visible"/>
                                      </p:to>
                                    </p:set>
                                    <p:animEffect filter="fade" transition="in">
                                      <p:cBhvr>
                                        <p:cTn dur="1000"/>
                                        <p:tgtEl>
                                          <p:spTgt spid="2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gtEl>
                                        <p:attrNameLst>
                                          <p:attrName>style.visibility</p:attrName>
                                        </p:attrNameLst>
                                      </p:cBhvr>
                                      <p:to>
                                        <p:strVal val="visible"/>
                                      </p:to>
                                    </p:set>
                                    <p:animEffect filter="fade" transition="in">
                                      <p:cBhvr>
                                        <p:cTn dur="1000"/>
                                        <p:tgtEl>
                                          <p:spTgt spid="2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gb00446effd_0_27"/>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59" name="Google Shape;259;gb00446effd_0_27"/>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60" name="Google Shape;260;gb00446effd_0_27"/>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61" name="Google Shape;261;gb00446effd_0_27"/>
          <p:cNvSpPr txBox="1"/>
          <p:nvPr/>
        </p:nvSpPr>
        <p:spPr>
          <a:xfrm>
            <a:off x="528475" y="1289050"/>
            <a:ext cx="5112900" cy="29511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Why has the programmer used 4-y instead of just y? - turn to your partner to discuss.</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So that the first row to be lit up starts at position (0,4) i.e.the bottom left hand position.</a:t>
            </a:r>
            <a:endParaRPr b="0" i="0" sz="1800" u="none" cap="none" strike="noStrike">
              <a:solidFill>
                <a:srgbClr val="434343"/>
              </a:solidFill>
              <a:latin typeface="Arial"/>
              <a:ea typeface="Arial"/>
              <a:cs typeface="Arial"/>
              <a:sym typeface="Arial"/>
            </a:endParaRPr>
          </a:p>
        </p:txBody>
      </p:sp>
      <p:pic>
        <p:nvPicPr>
          <p:cNvPr id="262" name="Google Shape;262;gb00446effd_0_27"/>
          <p:cNvPicPr preferRelativeResize="0"/>
          <p:nvPr/>
        </p:nvPicPr>
        <p:blipFill rotWithShape="1">
          <a:blip r:embed="rId3">
            <a:alphaModFix/>
          </a:blip>
          <a:srcRect b="0" l="0" r="0" t="0"/>
          <a:stretch/>
        </p:blipFill>
        <p:spPr>
          <a:xfrm>
            <a:off x="5927050" y="1170100"/>
            <a:ext cx="3064550" cy="2351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xEl>
                                              <p:pRg end="0" st="0"/>
                                            </p:txEl>
                                          </p:spTgt>
                                        </p:tgtEl>
                                        <p:attrNameLst>
                                          <p:attrName>style.visibility</p:attrName>
                                        </p:attrNameLst>
                                      </p:cBhvr>
                                      <p:to>
                                        <p:strVal val="visible"/>
                                      </p:to>
                                    </p:set>
                                    <p:animEffect filter="fade" transition="in">
                                      <p:cBhvr>
                                        <p:cTn dur="1000"/>
                                        <p:tgtEl>
                                          <p:spTgt spid="26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xEl>
                                              <p:pRg end="1" st="1"/>
                                            </p:txEl>
                                          </p:spTgt>
                                        </p:tgtEl>
                                        <p:attrNameLst>
                                          <p:attrName>style.visibility</p:attrName>
                                        </p:attrNameLst>
                                      </p:cBhvr>
                                      <p:to>
                                        <p:strVal val="visible"/>
                                      </p:to>
                                    </p:set>
                                    <p:animEffect filter="fade" transition="in">
                                      <p:cBhvr>
                                        <p:cTn dur="1000"/>
                                        <p:tgtEl>
                                          <p:spTgt spid="26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xEl>
                                              <p:pRg end="2" st="2"/>
                                            </p:txEl>
                                          </p:spTgt>
                                        </p:tgtEl>
                                        <p:attrNameLst>
                                          <p:attrName>style.visibility</p:attrName>
                                        </p:attrNameLst>
                                      </p:cBhvr>
                                      <p:to>
                                        <p:strVal val="visible"/>
                                      </p:to>
                                    </p:set>
                                    <p:animEffect filter="fade" transition="in">
                                      <p:cBhvr>
                                        <p:cTn dur="1000"/>
                                        <p:tgtEl>
                                          <p:spTgt spid="26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xEl>
                                              <p:pRg end="3" st="3"/>
                                            </p:txEl>
                                          </p:spTgt>
                                        </p:tgtEl>
                                        <p:attrNameLst>
                                          <p:attrName>style.visibility</p:attrName>
                                        </p:attrNameLst>
                                      </p:cBhvr>
                                      <p:to>
                                        <p:strVal val="visible"/>
                                      </p:to>
                                    </p:set>
                                    <p:animEffect filter="fade" transition="in">
                                      <p:cBhvr>
                                        <p:cTn dur="1000"/>
                                        <p:tgtEl>
                                          <p:spTgt spid="261">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gb0857580e6_0_2"/>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68" name="Google Shape;268;gb0857580e6_0_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69" name="Google Shape;269;gb0857580e6_0_2"/>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70" name="Google Shape;270;gb0857580e6_0_2"/>
          <p:cNvSpPr txBox="1"/>
          <p:nvPr/>
        </p:nvSpPr>
        <p:spPr>
          <a:xfrm>
            <a:off x="528475" y="1289050"/>
            <a:ext cx="5112900" cy="29511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0" i="0" lang="en-GB" sz="1800" u="none" cap="none" strike="noStrike">
                <a:solidFill>
                  <a:srgbClr val="666666"/>
                </a:solidFill>
                <a:latin typeface="Arial"/>
                <a:ea typeface="Arial"/>
                <a:cs typeface="Arial"/>
                <a:sym typeface="Arial"/>
              </a:rPr>
              <a:t>What does this line do? Turn to your partner and discuss.</a:t>
            </a:r>
            <a:endParaRPr b="0" i="0" sz="19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1800" u="none" cap="none" strike="noStrike">
                <a:solidFill>
                  <a:srgbClr val="434343"/>
                </a:solidFill>
                <a:latin typeface="Comfortaa"/>
                <a:ea typeface="Comfortaa"/>
                <a:cs typeface="Comfortaa"/>
                <a:sym typeface="Comfortaa"/>
              </a:rPr>
              <a:t>While True:</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FF00FF"/>
                </a:solidFill>
                <a:latin typeface="Arial"/>
                <a:ea typeface="Arial"/>
                <a:cs typeface="Arial"/>
                <a:sym typeface="Arial"/>
              </a:rPr>
              <a:t>Loop forever</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i.e. while the program runs the next section of code keeps running.</a:t>
            </a:r>
            <a:endParaRPr b="0" i="0" sz="1800" u="none" cap="none" strike="noStrike">
              <a:solidFill>
                <a:srgbClr val="434343"/>
              </a:solidFill>
              <a:latin typeface="Comfortaa"/>
              <a:ea typeface="Comfortaa"/>
              <a:cs typeface="Comfortaa"/>
              <a:sym typeface="Comfortaa"/>
            </a:endParaRPr>
          </a:p>
        </p:txBody>
      </p:sp>
      <p:pic>
        <p:nvPicPr>
          <p:cNvPr id="271" name="Google Shape;271;gb0857580e6_0_2"/>
          <p:cNvPicPr preferRelativeResize="0"/>
          <p:nvPr/>
        </p:nvPicPr>
        <p:blipFill rotWithShape="1">
          <a:blip r:embed="rId3">
            <a:alphaModFix/>
          </a:blip>
          <a:srcRect b="0" l="0" r="0" t="0"/>
          <a:stretch/>
        </p:blipFill>
        <p:spPr>
          <a:xfrm>
            <a:off x="5793775" y="1170100"/>
            <a:ext cx="2492607" cy="382100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xEl>
                                              <p:pRg end="0" st="0"/>
                                            </p:txEl>
                                          </p:spTgt>
                                        </p:tgtEl>
                                        <p:attrNameLst>
                                          <p:attrName>style.visibility</p:attrName>
                                        </p:attrNameLst>
                                      </p:cBhvr>
                                      <p:to>
                                        <p:strVal val="visible"/>
                                      </p:to>
                                    </p:set>
                                    <p:animEffect filter="fade" transition="in">
                                      <p:cBhvr>
                                        <p:cTn dur="1000"/>
                                        <p:tgtEl>
                                          <p:spTgt spid="27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xEl>
                                              <p:pRg end="1" st="1"/>
                                            </p:txEl>
                                          </p:spTgt>
                                        </p:tgtEl>
                                        <p:attrNameLst>
                                          <p:attrName>style.visibility</p:attrName>
                                        </p:attrNameLst>
                                      </p:cBhvr>
                                      <p:to>
                                        <p:strVal val="visible"/>
                                      </p:to>
                                    </p:set>
                                    <p:animEffect filter="fade" transition="in">
                                      <p:cBhvr>
                                        <p:cTn dur="1000"/>
                                        <p:tgtEl>
                                          <p:spTgt spid="27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xEl>
                                              <p:pRg end="2" st="2"/>
                                            </p:txEl>
                                          </p:spTgt>
                                        </p:tgtEl>
                                        <p:attrNameLst>
                                          <p:attrName>style.visibility</p:attrName>
                                        </p:attrNameLst>
                                      </p:cBhvr>
                                      <p:to>
                                        <p:strVal val="visible"/>
                                      </p:to>
                                    </p:set>
                                    <p:animEffect filter="fade" transition="in">
                                      <p:cBhvr>
                                        <p:cTn dur="1000"/>
                                        <p:tgtEl>
                                          <p:spTgt spid="27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xEl>
                                              <p:pRg end="3" st="3"/>
                                            </p:txEl>
                                          </p:spTgt>
                                        </p:tgtEl>
                                        <p:attrNameLst>
                                          <p:attrName>style.visibility</p:attrName>
                                        </p:attrNameLst>
                                      </p:cBhvr>
                                      <p:to>
                                        <p:strVal val="visible"/>
                                      </p:to>
                                    </p:set>
                                    <p:animEffect filter="fade" transition="in">
                                      <p:cBhvr>
                                        <p:cTn dur="1000"/>
                                        <p:tgtEl>
                                          <p:spTgt spid="27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xEl>
                                              <p:pRg end="4" st="4"/>
                                            </p:txEl>
                                          </p:spTgt>
                                        </p:tgtEl>
                                        <p:attrNameLst>
                                          <p:attrName>style.visibility</p:attrName>
                                        </p:attrNameLst>
                                      </p:cBhvr>
                                      <p:to>
                                        <p:strVal val="visible"/>
                                      </p:to>
                                    </p:set>
                                    <p:animEffect filter="fade" transition="in">
                                      <p:cBhvr>
                                        <p:cTn dur="1000"/>
                                        <p:tgtEl>
                                          <p:spTgt spid="27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xEl>
                                              <p:pRg end="5" st="5"/>
                                            </p:txEl>
                                          </p:spTgt>
                                        </p:tgtEl>
                                        <p:attrNameLst>
                                          <p:attrName>style.visibility</p:attrName>
                                        </p:attrNameLst>
                                      </p:cBhvr>
                                      <p:to>
                                        <p:strVal val="visible"/>
                                      </p:to>
                                    </p:set>
                                    <p:animEffect filter="fade" transition="in">
                                      <p:cBhvr>
                                        <p:cTn dur="1000"/>
                                        <p:tgtEl>
                                          <p:spTgt spid="27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xEl>
                                              <p:pRg end="6" st="6"/>
                                            </p:txEl>
                                          </p:spTgt>
                                        </p:tgtEl>
                                        <p:attrNameLst>
                                          <p:attrName>style.visibility</p:attrName>
                                        </p:attrNameLst>
                                      </p:cBhvr>
                                      <p:to>
                                        <p:strVal val="visible"/>
                                      </p:to>
                                    </p:set>
                                    <p:animEffect filter="fade" transition="in">
                                      <p:cBhvr>
                                        <p:cTn dur="1000"/>
                                        <p:tgtEl>
                                          <p:spTgt spid="270">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gb0857580e6_0_12"/>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77" name="Google Shape;277;gb0857580e6_0_1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78" name="Google Shape;278;gb0857580e6_0_12"/>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79" name="Google Shape;279;gb0857580e6_0_12"/>
          <p:cNvSpPr txBox="1"/>
          <p:nvPr/>
        </p:nvSpPr>
        <p:spPr>
          <a:xfrm>
            <a:off x="311150" y="1289050"/>
            <a:ext cx="7413300" cy="35403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What does this line do? Turn to your partner and discuss.</a:t>
            </a:r>
            <a:endParaRPr b="0" i="0" sz="19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slider_posn = int(pin2.read_analog() / 200)</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GB" sz="1800">
                <a:solidFill>
                  <a:srgbClr val="FF00FF"/>
                </a:solidFill>
              </a:rPr>
              <a:t>The function pin2.read_analog gives a number between 0 and 1023 depending on the voltage at pin2. This is then divided by 200. This gives a maximum position reading of 1023/200=5 (once it has been cast as an integer).</a:t>
            </a:r>
            <a:endParaRPr b="0" i="0" sz="2600" u="none" cap="none" strike="noStrike">
              <a:solidFill>
                <a:srgbClr val="434343"/>
              </a:solidFill>
              <a:latin typeface="Comfortaa"/>
              <a:ea typeface="Comfortaa"/>
              <a:cs typeface="Comfortaa"/>
              <a:sym typeface="Comforta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9">
                                            <p:txEl>
                                              <p:pRg end="0" st="0"/>
                                            </p:txEl>
                                          </p:spTgt>
                                        </p:tgtEl>
                                        <p:attrNameLst>
                                          <p:attrName>style.visibility</p:attrName>
                                        </p:attrNameLst>
                                      </p:cBhvr>
                                      <p:to>
                                        <p:strVal val="visible"/>
                                      </p:to>
                                    </p:set>
                                    <p:animEffect filter="fade" transition="in">
                                      <p:cBhvr>
                                        <p:cTn dur="1000"/>
                                        <p:tgtEl>
                                          <p:spTgt spid="27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9">
                                            <p:txEl>
                                              <p:pRg end="1" st="1"/>
                                            </p:txEl>
                                          </p:spTgt>
                                        </p:tgtEl>
                                        <p:attrNameLst>
                                          <p:attrName>style.visibility</p:attrName>
                                        </p:attrNameLst>
                                      </p:cBhvr>
                                      <p:to>
                                        <p:strVal val="visible"/>
                                      </p:to>
                                    </p:set>
                                    <p:animEffect filter="fade" transition="in">
                                      <p:cBhvr>
                                        <p:cTn dur="1000"/>
                                        <p:tgtEl>
                                          <p:spTgt spid="27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9">
                                            <p:txEl>
                                              <p:pRg end="2" st="2"/>
                                            </p:txEl>
                                          </p:spTgt>
                                        </p:tgtEl>
                                        <p:attrNameLst>
                                          <p:attrName>style.visibility</p:attrName>
                                        </p:attrNameLst>
                                      </p:cBhvr>
                                      <p:to>
                                        <p:strVal val="visible"/>
                                      </p:to>
                                    </p:set>
                                    <p:animEffect filter="fade" transition="in">
                                      <p:cBhvr>
                                        <p:cTn dur="1000"/>
                                        <p:tgtEl>
                                          <p:spTgt spid="27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9">
                                            <p:txEl>
                                              <p:pRg end="3" st="3"/>
                                            </p:txEl>
                                          </p:spTgt>
                                        </p:tgtEl>
                                        <p:attrNameLst>
                                          <p:attrName>style.visibility</p:attrName>
                                        </p:attrNameLst>
                                      </p:cBhvr>
                                      <p:to>
                                        <p:strVal val="visible"/>
                                      </p:to>
                                    </p:set>
                                    <p:animEffect filter="fade" transition="in">
                                      <p:cBhvr>
                                        <p:cTn dur="1000"/>
                                        <p:tgtEl>
                                          <p:spTgt spid="27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9">
                                            <p:txEl>
                                              <p:pRg end="4" st="4"/>
                                            </p:txEl>
                                          </p:spTgt>
                                        </p:tgtEl>
                                        <p:attrNameLst>
                                          <p:attrName>style.visibility</p:attrName>
                                        </p:attrNameLst>
                                      </p:cBhvr>
                                      <p:to>
                                        <p:strVal val="visible"/>
                                      </p:to>
                                    </p:set>
                                    <p:animEffect filter="fade" transition="in">
                                      <p:cBhvr>
                                        <p:cTn dur="1000"/>
                                        <p:tgtEl>
                                          <p:spTgt spid="27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9">
                                            <p:txEl>
                                              <p:pRg end="5" st="5"/>
                                            </p:txEl>
                                          </p:spTgt>
                                        </p:tgtEl>
                                        <p:attrNameLst>
                                          <p:attrName>style.visibility</p:attrName>
                                        </p:attrNameLst>
                                      </p:cBhvr>
                                      <p:to>
                                        <p:strVal val="visible"/>
                                      </p:to>
                                    </p:set>
                                    <p:animEffect filter="fade" transition="in">
                                      <p:cBhvr>
                                        <p:cTn dur="1000"/>
                                        <p:tgtEl>
                                          <p:spTgt spid="279">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gba05a7e25c_0_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85" name="Google Shape;285;gba05a7e25c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86" name="Google Shape;286;gba05a7e25c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87" name="Google Shape;287;gba05a7e25c_0_0"/>
          <p:cNvSpPr txBox="1"/>
          <p:nvPr/>
        </p:nvSpPr>
        <p:spPr>
          <a:xfrm>
            <a:off x="311150" y="1289050"/>
            <a:ext cx="7413300" cy="35403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What does this line do? Turn to your partner and discuss.</a:t>
            </a:r>
            <a:endParaRPr b="0" i="0" sz="19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bargraph(slider_posn)</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GB" sz="1800">
                <a:solidFill>
                  <a:srgbClr val="FF00FF"/>
                </a:solidFill>
              </a:rPr>
              <a:t>The value for slider position is now passed back as a parameter to the function bar graph.</a:t>
            </a:r>
            <a:endParaRPr b="0" i="0" sz="2600" u="none" cap="none" strike="noStrike">
              <a:solidFill>
                <a:srgbClr val="434343"/>
              </a:solidFill>
              <a:latin typeface="Comfortaa"/>
              <a:ea typeface="Comfortaa"/>
              <a:cs typeface="Comfortaa"/>
              <a:sym typeface="Comforta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0" st="0"/>
                                            </p:txEl>
                                          </p:spTgt>
                                        </p:tgtEl>
                                        <p:attrNameLst>
                                          <p:attrName>style.visibility</p:attrName>
                                        </p:attrNameLst>
                                      </p:cBhvr>
                                      <p:to>
                                        <p:strVal val="visible"/>
                                      </p:to>
                                    </p:set>
                                    <p:animEffect filter="fade" transition="in">
                                      <p:cBhvr>
                                        <p:cTn dur="1000"/>
                                        <p:tgtEl>
                                          <p:spTgt spid="28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1" st="1"/>
                                            </p:txEl>
                                          </p:spTgt>
                                        </p:tgtEl>
                                        <p:attrNameLst>
                                          <p:attrName>style.visibility</p:attrName>
                                        </p:attrNameLst>
                                      </p:cBhvr>
                                      <p:to>
                                        <p:strVal val="visible"/>
                                      </p:to>
                                    </p:set>
                                    <p:animEffect filter="fade" transition="in">
                                      <p:cBhvr>
                                        <p:cTn dur="1000"/>
                                        <p:tgtEl>
                                          <p:spTgt spid="28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2" st="2"/>
                                            </p:txEl>
                                          </p:spTgt>
                                        </p:tgtEl>
                                        <p:attrNameLst>
                                          <p:attrName>style.visibility</p:attrName>
                                        </p:attrNameLst>
                                      </p:cBhvr>
                                      <p:to>
                                        <p:strVal val="visible"/>
                                      </p:to>
                                    </p:set>
                                    <p:animEffect filter="fade" transition="in">
                                      <p:cBhvr>
                                        <p:cTn dur="1000"/>
                                        <p:tgtEl>
                                          <p:spTgt spid="28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3" st="3"/>
                                            </p:txEl>
                                          </p:spTgt>
                                        </p:tgtEl>
                                        <p:attrNameLst>
                                          <p:attrName>style.visibility</p:attrName>
                                        </p:attrNameLst>
                                      </p:cBhvr>
                                      <p:to>
                                        <p:strVal val="visible"/>
                                      </p:to>
                                    </p:set>
                                    <p:animEffect filter="fade" transition="in">
                                      <p:cBhvr>
                                        <p:cTn dur="1000"/>
                                        <p:tgtEl>
                                          <p:spTgt spid="28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4" st="4"/>
                                            </p:txEl>
                                          </p:spTgt>
                                        </p:tgtEl>
                                        <p:attrNameLst>
                                          <p:attrName>style.visibility</p:attrName>
                                        </p:attrNameLst>
                                      </p:cBhvr>
                                      <p:to>
                                        <p:strVal val="visible"/>
                                      </p:to>
                                    </p:set>
                                    <p:animEffect filter="fade" transition="in">
                                      <p:cBhvr>
                                        <p:cTn dur="1000"/>
                                        <p:tgtEl>
                                          <p:spTgt spid="28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5" st="5"/>
                                            </p:txEl>
                                          </p:spTgt>
                                        </p:tgtEl>
                                        <p:attrNameLst>
                                          <p:attrName>style.visibility</p:attrName>
                                        </p:attrNameLst>
                                      </p:cBhvr>
                                      <p:to>
                                        <p:strVal val="visible"/>
                                      </p:to>
                                    </p:set>
                                    <p:animEffect filter="fade" transition="in">
                                      <p:cBhvr>
                                        <p:cTn dur="1000"/>
                                        <p:tgtEl>
                                          <p:spTgt spid="287">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 name="Shape 40"/>
        <p:cNvGrpSpPr/>
        <p:nvPr/>
      </p:nvGrpSpPr>
      <p:grpSpPr>
        <a:xfrm>
          <a:off x="0" y="0"/>
          <a:ext cx="0" cy="0"/>
          <a:chOff x="0" y="0"/>
          <a:chExt cx="0" cy="0"/>
        </a:xfrm>
      </p:grpSpPr>
      <p:sp>
        <p:nvSpPr>
          <p:cNvPr id="41" name="Google Shape;41;gaf07246ae0_0_3"/>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Range () revision</a:t>
            </a:r>
            <a:endParaRPr/>
          </a:p>
        </p:txBody>
      </p:sp>
      <p:sp>
        <p:nvSpPr>
          <p:cNvPr id="42" name="Google Shape;42;gaf07246ae0_0_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43" name="Google Shape;43;gaf07246ae0_0_3"/>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Starter</a:t>
            </a:r>
            <a:endParaRPr b="0" i="0" sz="1400" u="none" cap="none" strike="noStrike">
              <a:solidFill>
                <a:srgbClr val="666666"/>
              </a:solidFill>
              <a:latin typeface="Arial"/>
              <a:ea typeface="Arial"/>
              <a:cs typeface="Arial"/>
              <a:sym typeface="Arial"/>
            </a:endParaRPr>
          </a:p>
        </p:txBody>
      </p:sp>
      <p:sp>
        <p:nvSpPr>
          <p:cNvPr id="44" name="Google Shape;44;gaf07246ae0_0_3"/>
          <p:cNvSpPr txBox="1"/>
          <p:nvPr/>
        </p:nvSpPr>
        <p:spPr>
          <a:xfrm>
            <a:off x="293300" y="1017600"/>
            <a:ext cx="8647800" cy="38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GB" sz="1800"/>
              <a:t>for x in range(3):</a:t>
            </a:r>
            <a:endParaRPr sz="1800"/>
          </a:p>
          <a:p>
            <a:pPr indent="0" lvl="0" marL="0" marR="0" rtl="0" algn="l">
              <a:lnSpc>
                <a:spcPct val="100000"/>
              </a:lnSpc>
              <a:spcBef>
                <a:spcPts val="0"/>
              </a:spcBef>
              <a:spcAft>
                <a:spcPts val="0"/>
              </a:spcAft>
              <a:buNone/>
            </a:pPr>
            <a:r>
              <a:rPr lang="en-GB" sz="1800"/>
              <a:t>  print(x) </a:t>
            </a:r>
            <a:endParaRPr sz="1800"/>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Clr>
                <a:srgbClr val="000000"/>
              </a:buClr>
              <a:buSzPts val="1800"/>
              <a:buFont typeface="Arial"/>
              <a:buNone/>
            </a:pPr>
            <a:r>
              <a:t/>
            </a:r>
            <a:endParaRPr sz="1800"/>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36550" lvl="0" marL="457200" marR="0" rtl="0" algn="l">
              <a:lnSpc>
                <a:spcPct val="100000"/>
              </a:lnSpc>
              <a:spcBef>
                <a:spcPts val="0"/>
              </a:spcBef>
              <a:spcAft>
                <a:spcPts val="0"/>
              </a:spcAft>
              <a:buClr>
                <a:srgbClr val="000000"/>
              </a:buClr>
              <a:buSzPts val="1700"/>
              <a:buFont typeface="Arial"/>
              <a:buAutoNum type="arabicParenR"/>
            </a:pPr>
            <a:r>
              <a:rPr b="0" i="0" lang="en-GB" sz="1700" u="none" cap="none" strike="noStrike">
                <a:solidFill>
                  <a:srgbClr val="000000"/>
                </a:solidFill>
                <a:latin typeface="Arial"/>
                <a:ea typeface="Arial"/>
                <a:cs typeface="Arial"/>
                <a:sym typeface="Arial"/>
              </a:rPr>
              <a:t>Which is the correct output a,b or c?</a:t>
            </a:r>
            <a:endParaRPr b="0" i="0" sz="1700" u="none" cap="none" strike="noStrike">
              <a:solidFill>
                <a:srgbClr val="000000"/>
              </a:solidFill>
              <a:latin typeface="Arial"/>
              <a:ea typeface="Arial"/>
              <a:cs typeface="Arial"/>
              <a:sym typeface="Arial"/>
            </a:endParaRPr>
          </a:p>
          <a:p>
            <a:pPr indent="-336550" lvl="0" marL="457200" marR="0" rtl="0" algn="l">
              <a:lnSpc>
                <a:spcPct val="100000"/>
              </a:lnSpc>
              <a:spcBef>
                <a:spcPts val="0"/>
              </a:spcBef>
              <a:spcAft>
                <a:spcPts val="0"/>
              </a:spcAft>
              <a:buClr>
                <a:srgbClr val="000000"/>
              </a:buClr>
              <a:buSzPts val="1700"/>
              <a:buFont typeface="Arial"/>
              <a:buAutoNum type="arabicParenR"/>
            </a:pPr>
            <a:r>
              <a:rPr b="0" i="0" lang="en-GB" sz="1700" u="none" cap="none" strike="noStrike">
                <a:solidFill>
                  <a:srgbClr val="000000"/>
                </a:solidFill>
                <a:latin typeface="Arial"/>
                <a:ea typeface="Arial"/>
                <a:cs typeface="Arial"/>
                <a:sym typeface="Arial"/>
              </a:rPr>
              <a:t>Write the correct code for the other two outputs</a:t>
            </a:r>
            <a:endParaRPr b="0" i="0" sz="1700" u="none" cap="none" strike="noStrike">
              <a:solidFill>
                <a:srgbClr val="000000"/>
              </a:solidFill>
              <a:latin typeface="Arial"/>
              <a:ea typeface="Arial"/>
              <a:cs typeface="Arial"/>
              <a:sym typeface="Arial"/>
            </a:endParaRPr>
          </a:p>
          <a:p>
            <a:pPr indent="-336550" lvl="0" marL="457200" marR="0" rtl="0" algn="l">
              <a:lnSpc>
                <a:spcPct val="100000"/>
              </a:lnSpc>
              <a:spcBef>
                <a:spcPts val="0"/>
              </a:spcBef>
              <a:spcAft>
                <a:spcPts val="0"/>
              </a:spcAft>
              <a:buClr>
                <a:srgbClr val="000000"/>
              </a:buClr>
              <a:buSzPts val="1700"/>
              <a:buFont typeface="Arial"/>
              <a:buAutoNum type="arabicParenR"/>
            </a:pPr>
            <a:r>
              <a:rPr b="0" i="0" lang="en-GB" sz="1700" u="none" cap="none" strike="noStrike">
                <a:solidFill>
                  <a:srgbClr val="000000"/>
                </a:solidFill>
                <a:latin typeface="Arial"/>
                <a:ea typeface="Arial"/>
                <a:cs typeface="Arial"/>
                <a:sym typeface="Arial"/>
              </a:rPr>
              <a:t>Explain what the loop is doing</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45" name="Google Shape;45;gaf07246ae0_0_3"/>
          <p:cNvGraphicFramePr/>
          <p:nvPr/>
        </p:nvGraphicFramePr>
        <p:xfrm>
          <a:off x="404850" y="1902685"/>
          <a:ext cx="3000000" cy="3000000"/>
        </p:xfrm>
        <a:graphic>
          <a:graphicData uri="http://schemas.openxmlformats.org/drawingml/2006/table">
            <a:tbl>
              <a:tblPr>
                <a:noFill/>
                <a:tableStyleId>{5760EAA3-05BC-4605-9764-24D68AA59B8F}</a:tableStyleId>
              </a:tblPr>
              <a:tblGrid>
                <a:gridCol w="2668025"/>
                <a:gridCol w="2668025"/>
                <a:gridCol w="2668025"/>
              </a:tblGrid>
              <a:tr h="273025">
                <a:tc>
                  <a:txBody>
                    <a:bodyPr/>
                    <a:lstStyle/>
                    <a:p>
                      <a:pPr indent="0" lvl="0" marL="0" marR="0" rtl="0" algn="ctr">
                        <a:lnSpc>
                          <a:spcPct val="100000"/>
                        </a:lnSpc>
                        <a:spcBef>
                          <a:spcPts val="0"/>
                        </a:spcBef>
                        <a:spcAft>
                          <a:spcPts val="0"/>
                        </a:spcAft>
                        <a:buClr>
                          <a:srgbClr val="000000"/>
                        </a:buClr>
                        <a:buSzPts val="1500"/>
                        <a:buFont typeface="Arial"/>
                        <a:buNone/>
                      </a:pPr>
                      <a:r>
                        <a:rPr lang="en-GB" sz="1500" u="none" cap="none" strike="noStrike"/>
                        <a:t>(a)</a:t>
                      </a:r>
                      <a:endParaRPr sz="1500" u="none" cap="none" strike="noStrike"/>
                    </a:p>
                  </a:txBody>
                  <a:tcPr marT="91425" marB="91425" marR="91425" marL="91425"/>
                </a:tc>
                <a:tc>
                  <a:txBody>
                    <a:bodyPr/>
                    <a:lstStyle/>
                    <a:p>
                      <a:pPr indent="0" lvl="0" marL="0" marR="0" rtl="0" algn="ctr">
                        <a:lnSpc>
                          <a:spcPct val="100000"/>
                        </a:lnSpc>
                        <a:spcBef>
                          <a:spcPts val="0"/>
                        </a:spcBef>
                        <a:spcAft>
                          <a:spcPts val="0"/>
                        </a:spcAft>
                        <a:buClr>
                          <a:srgbClr val="000000"/>
                        </a:buClr>
                        <a:buSzPts val="1500"/>
                        <a:buFont typeface="Arial"/>
                        <a:buNone/>
                      </a:pPr>
                      <a:r>
                        <a:rPr lang="en-GB" sz="1500" u="none" cap="none" strike="noStrike"/>
                        <a:t>(b)</a:t>
                      </a:r>
                      <a:endParaRPr sz="1500" u="none" cap="none" strike="noStrike"/>
                    </a:p>
                  </a:txBody>
                  <a:tcPr marT="91425" marB="91425" marR="91425" marL="91425"/>
                </a:tc>
                <a:tc>
                  <a:txBody>
                    <a:bodyPr/>
                    <a:lstStyle/>
                    <a:p>
                      <a:pPr indent="0" lvl="0" marL="0" marR="0" rtl="0" algn="ctr">
                        <a:lnSpc>
                          <a:spcPct val="100000"/>
                        </a:lnSpc>
                        <a:spcBef>
                          <a:spcPts val="0"/>
                        </a:spcBef>
                        <a:spcAft>
                          <a:spcPts val="0"/>
                        </a:spcAft>
                        <a:buClr>
                          <a:srgbClr val="000000"/>
                        </a:buClr>
                        <a:buSzPts val="1500"/>
                        <a:buFont typeface="Arial"/>
                        <a:buNone/>
                      </a:pPr>
                      <a:r>
                        <a:rPr lang="en-GB" sz="1500" u="none" cap="none" strike="noStrike"/>
                        <a:t>(c)</a:t>
                      </a:r>
                      <a:endParaRPr sz="1500" u="none" cap="none" strike="noStrike"/>
                    </a:p>
                  </a:txBody>
                  <a:tcPr marT="91425" marB="91425" marR="91425" marL="91425"/>
                </a:tc>
              </a:tr>
              <a:tr h="1163325">
                <a:tc>
                  <a:txBody>
                    <a:bodyPr/>
                    <a:lstStyle/>
                    <a:p>
                      <a:pPr indent="0" lvl="0" marL="0" marR="0" rtl="0" algn="l">
                        <a:lnSpc>
                          <a:spcPct val="100000"/>
                        </a:lnSpc>
                        <a:spcBef>
                          <a:spcPts val="0"/>
                        </a:spcBef>
                        <a:spcAft>
                          <a:spcPts val="0"/>
                        </a:spcAft>
                        <a:buClr>
                          <a:srgbClr val="000000"/>
                        </a:buClr>
                        <a:buSzPts val="1500"/>
                        <a:buFont typeface="Arial"/>
                        <a:buNone/>
                      </a:pPr>
                      <a:r>
                        <a:rPr lang="en-GB" sz="1500"/>
                        <a:t>0</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rPr lang="en-GB" sz="1500"/>
                        <a:t>1</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rPr lang="en-GB" sz="1500"/>
                        <a:t>2</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500"/>
                        <a:buFont typeface="Arial"/>
                        <a:buNone/>
                      </a:pPr>
                      <a:r>
                        <a:rPr lang="en-GB" sz="1500"/>
                        <a:t>0</a:t>
                      </a:r>
                      <a:endParaRPr sz="1500"/>
                    </a:p>
                    <a:p>
                      <a:pPr indent="0" lvl="0" marL="0" marR="0" rtl="0" algn="l">
                        <a:lnSpc>
                          <a:spcPct val="100000"/>
                        </a:lnSpc>
                        <a:spcBef>
                          <a:spcPts val="0"/>
                        </a:spcBef>
                        <a:spcAft>
                          <a:spcPts val="0"/>
                        </a:spcAft>
                        <a:buClr>
                          <a:srgbClr val="000000"/>
                        </a:buClr>
                        <a:buSzPts val="1500"/>
                        <a:buFont typeface="Arial"/>
                        <a:buNone/>
                      </a:pPr>
                      <a:r>
                        <a:rPr lang="en-GB" sz="1500"/>
                        <a:t>1</a:t>
                      </a:r>
                      <a:endParaRPr sz="1500"/>
                    </a:p>
                    <a:p>
                      <a:pPr indent="0" lvl="0" marL="0" marR="0" rtl="0" algn="l">
                        <a:lnSpc>
                          <a:spcPct val="100000"/>
                        </a:lnSpc>
                        <a:spcBef>
                          <a:spcPts val="0"/>
                        </a:spcBef>
                        <a:spcAft>
                          <a:spcPts val="0"/>
                        </a:spcAft>
                        <a:buClr>
                          <a:srgbClr val="000000"/>
                        </a:buClr>
                        <a:buSzPts val="1500"/>
                        <a:buFont typeface="Arial"/>
                        <a:buNone/>
                      </a:pPr>
                      <a:r>
                        <a:rPr lang="en-GB" sz="1500"/>
                        <a:t>2</a:t>
                      </a:r>
                      <a:endParaRPr sz="1500"/>
                    </a:p>
                    <a:p>
                      <a:pPr indent="0" lvl="0" marL="0" marR="0" rtl="0" algn="l">
                        <a:lnSpc>
                          <a:spcPct val="100000"/>
                        </a:lnSpc>
                        <a:spcBef>
                          <a:spcPts val="0"/>
                        </a:spcBef>
                        <a:spcAft>
                          <a:spcPts val="0"/>
                        </a:spcAft>
                        <a:buClr>
                          <a:srgbClr val="000000"/>
                        </a:buClr>
                        <a:buSzPts val="1500"/>
                        <a:buFont typeface="Arial"/>
                        <a:buNone/>
                      </a:pPr>
                      <a:r>
                        <a:rPr lang="en-GB" sz="1500"/>
                        <a:t>3</a:t>
                      </a:r>
                      <a:endParaRPr sz="1500"/>
                    </a:p>
                  </a:txBody>
                  <a:tcPr marT="91425" marB="91425" marR="91425" marL="91425"/>
                </a:tc>
                <a:tc>
                  <a:txBody>
                    <a:bodyPr/>
                    <a:lstStyle/>
                    <a:p>
                      <a:pPr indent="0" lvl="0" marL="0" marR="0" rtl="0" algn="l">
                        <a:lnSpc>
                          <a:spcPct val="100000"/>
                        </a:lnSpc>
                        <a:spcBef>
                          <a:spcPts val="0"/>
                        </a:spcBef>
                        <a:spcAft>
                          <a:spcPts val="0"/>
                        </a:spcAft>
                        <a:buClr>
                          <a:srgbClr val="000000"/>
                        </a:buClr>
                        <a:buSzPts val="1500"/>
                        <a:buFont typeface="Arial"/>
                        <a:buNone/>
                      </a:pPr>
                      <a:r>
                        <a:rPr lang="en-GB" sz="1500"/>
                        <a:t>1</a:t>
                      </a:r>
                      <a:endParaRPr sz="1500"/>
                    </a:p>
                    <a:p>
                      <a:pPr indent="0" lvl="0" marL="0" marR="0" rtl="0" algn="l">
                        <a:lnSpc>
                          <a:spcPct val="100000"/>
                        </a:lnSpc>
                        <a:spcBef>
                          <a:spcPts val="0"/>
                        </a:spcBef>
                        <a:spcAft>
                          <a:spcPts val="0"/>
                        </a:spcAft>
                        <a:buClr>
                          <a:srgbClr val="000000"/>
                        </a:buClr>
                        <a:buSzPts val="1500"/>
                        <a:buFont typeface="Arial"/>
                        <a:buNone/>
                      </a:pPr>
                      <a:r>
                        <a:rPr lang="en-GB" sz="1500"/>
                        <a:t>2</a:t>
                      </a:r>
                      <a:endParaRPr sz="1500"/>
                    </a:p>
                    <a:p>
                      <a:pPr indent="0" lvl="0" marL="0" marR="0" rtl="0" algn="l">
                        <a:lnSpc>
                          <a:spcPct val="100000"/>
                        </a:lnSpc>
                        <a:spcBef>
                          <a:spcPts val="0"/>
                        </a:spcBef>
                        <a:spcAft>
                          <a:spcPts val="0"/>
                        </a:spcAft>
                        <a:buClr>
                          <a:srgbClr val="000000"/>
                        </a:buClr>
                        <a:buSzPts val="1500"/>
                        <a:buFont typeface="Arial"/>
                        <a:buNone/>
                      </a:pPr>
                      <a:r>
                        <a:rPr lang="en-GB" sz="1500"/>
                        <a:t>3</a:t>
                      </a:r>
                      <a:endParaRPr sz="1500"/>
                    </a:p>
                  </a:txBody>
                  <a:tcPr marT="91425" marB="91425" marR="91425" marL="91425"/>
                </a:tc>
              </a:tr>
            </a:tbl>
          </a:graphicData>
        </a:graphic>
      </p:graphicFrame>
      <p:pic>
        <p:nvPicPr>
          <p:cNvPr id="46" name="Google Shape;46;gaf07246ae0_0_3"/>
          <p:cNvPicPr preferRelativeResize="0"/>
          <p:nvPr/>
        </p:nvPicPr>
        <p:blipFill>
          <a:blip r:embed="rId3">
            <a:alphaModFix/>
          </a:blip>
          <a:stretch>
            <a:fillRect/>
          </a:stretch>
        </p:blipFill>
        <p:spPr>
          <a:xfrm>
            <a:off x="6834151" y="147238"/>
            <a:ext cx="1574774" cy="15747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gb0857580e6_0_21"/>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293" name="Google Shape;293;gb0857580e6_0_21"/>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94" name="Google Shape;294;gb0857580e6_0_21"/>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t>PRIMM</a:t>
            </a:r>
            <a:endParaRPr b="0" i="0" sz="1400" u="none" cap="none" strike="noStrike">
              <a:solidFill>
                <a:srgbClr val="666666"/>
              </a:solidFill>
              <a:latin typeface="Quicksand"/>
              <a:ea typeface="Quicksand"/>
              <a:cs typeface="Quicksand"/>
              <a:sym typeface="Quicksand"/>
            </a:endParaRPr>
          </a:p>
        </p:txBody>
      </p:sp>
      <p:sp>
        <p:nvSpPr>
          <p:cNvPr id="295" name="Google Shape;295;gb0857580e6_0_21"/>
          <p:cNvSpPr txBox="1"/>
          <p:nvPr/>
        </p:nvSpPr>
        <p:spPr>
          <a:xfrm>
            <a:off x="528475" y="1289050"/>
            <a:ext cx="7196100" cy="35403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What does this line do? Turn to your partner and discuss.</a:t>
            </a:r>
            <a:endParaRPr b="0" i="0" sz="19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1" i="0" sz="1800" u="none" cap="none" strike="noStrike">
              <a:solidFill>
                <a:srgbClr val="434343"/>
              </a:solidFill>
              <a:latin typeface="Arial"/>
              <a:ea typeface="Arial"/>
              <a:cs typeface="Arial"/>
              <a:sym typeface="Arial"/>
            </a:endParaRPr>
          </a:p>
          <a:p>
            <a:pPr indent="0" lvl="0" marL="0" rtl="0" algn="l">
              <a:lnSpc>
                <a:spcPct val="136363"/>
              </a:lnSpc>
              <a:spcBef>
                <a:spcPts val="0"/>
              </a:spcBef>
              <a:spcAft>
                <a:spcPts val="0"/>
              </a:spcAft>
              <a:buClr>
                <a:srgbClr val="000000"/>
              </a:buClr>
              <a:buSzPts val="1800"/>
              <a:buFont typeface="Arial"/>
              <a:buNone/>
            </a:pPr>
            <a:r>
              <a:rPr lang="en-GB" sz="1800">
                <a:solidFill>
                  <a:srgbClr val="434343"/>
                </a:solidFill>
                <a:latin typeface="Comfortaa"/>
                <a:ea typeface="Comfortaa"/>
                <a:cs typeface="Comfortaa"/>
                <a:sym typeface="Comfortaa"/>
              </a:rPr>
              <a:t>slider_posn = int(pin2.read_analog() / 200)</a:t>
            </a:r>
            <a:endParaRPr b="0" i="0" sz="1800" u="none" cap="none" strike="noStrike">
              <a:solidFill>
                <a:srgbClr val="434343"/>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GB" sz="1800">
                <a:solidFill>
                  <a:srgbClr val="FF00FF"/>
                </a:solidFill>
              </a:rPr>
              <a:t>The value for slider position is now passed back as a parameter to the function bar graph.</a:t>
            </a:r>
            <a:endParaRPr b="0" i="0" sz="2600" u="none" cap="none" strike="noStrike">
              <a:solidFill>
                <a:srgbClr val="434343"/>
              </a:solidFill>
              <a:latin typeface="Comfortaa"/>
              <a:ea typeface="Comfortaa"/>
              <a:cs typeface="Comfortaa"/>
              <a:sym typeface="Comfortaa"/>
            </a:endParaRPr>
          </a:p>
        </p:txBody>
      </p:sp>
      <p:pic>
        <p:nvPicPr>
          <p:cNvPr id="296" name="Google Shape;296;gb0857580e6_0_21"/>
          <p:cNvPicPr preferRelativeResize="0"/>
          <p:nvPr/>
        </p:nvPicPr>
        <p:blipFill rotWithShape="1">
          <a:blip r:embed="rId3">
            <a:alphaModFix/>
          </a:blip>
          <a:srcRect b="0" l="0" r="0" t="0"/>
          <a:stretch/>
        </p:blipFill>
        <p:spPr>
          <a:xfrm>
            <a:off x="5569100" y="2050925"/>
            <a:ext cx="3263101" cy="1631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0" st="0"/>
                                            </p:txEl>
                                          </p:spTgt>
                                        </p:tgtEl>
                                        <p:attrNameLst>
                                          <p:attrName>style.visibility</p:attrName>
                                        </p:attrNameLst>
                                      </p:cBhvr>
                                      <p:to>
                                        <p:strVal val="visible"/>
                                      </p:to>
                                    </p:set>
                                    <p:animEffect filter="fade" transition="in">
                                      <p:cBhvr>
                                        <p:cTn dur="1000"/>
                                        <p:tgtEl>
                                          <p:spTgt spid="29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1" st="1"/>
                                            </p:txEl>
                                          </p:spTgt>
                                        </p:tgtEl>
                                        <p:attrNameLst>
                                          <p:attrName>style.visibility</p:attrName>
                                        </p:attrNameLst>
                                      </p:cBhvr>
                                      <p:to>
                                        <p:strVal val="visible"/>
                                      </p:to>
                                    </p:set>
                                    <p:animEffect filter="fade" transition="in">
                                      <p:cBhvr>
                                        <p:cTn dur="1000"/>
                                        <p:tgtEl>
                                          <p:spTgt spid="29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2" st="2"/>
                                            </p:txEl>
                                          </p:spTgt>
                                        </p:tgtEl>
                                        <p:attrNameLst>
                                          <p:attrName>style.visibility</p:attrName>
                                        </p:attrNameLst>
                                      </p:cBhvr>
                                      <p:to>
                                        <p:strVal val="visible"/>
                                      </p:to>
                                    </p:set>
                                    <p:animEffect filter="fade" transition="in">
                                      <p:cBhvr>
                                        <p:cTn dur="1000"/>
                                        <p:tgtEl>
                                          <p:spTgt spid="29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3" st="3"/>
                                            </p:txEl>
                                          </p:spTgt>
                                        </p:tgtEl>
                                        <p:attrNameLst>
                                          <p:attrName>style.visibility</p:attrName>
                                        </p:attrNameLst>
                                      </p:cBhvr>
                                      <p:to>
                                        <p:strVal val="visible"/>
                                      </p:to>
                                    </p:set>
                                    <p:animEffect filter="fade" transition="in">
                                      <p:cBhvr>
                                        <p:cTn dur="1000"/>
                                        <p:tgtEl>
                                          <p:spTgt spid="29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4" st="4"/>
                                            </p:txEl>
                                          </p:spTgt>
                                        </p:tgtEl>
                                        <p:attrNameLst>
                                          <p:attrName>style.visibility</p:attrName>
                                        </p:attrNameLst>
                                      </p:cBhvr>
                                      <p:to>
                                        <p:strVal val="visible"/>
                                      </p:to>
                                    </p:set>
                                    <p:animEffect filter="fade" transition="in">
                                      <p:cBhvr>
                                        <p:cTn dur="1000"/>
                                        <p:tgtEl>
                                          <p:spTgt spid="29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5" st="5"/>
                                            </p:txEl>
                                          </p:spTgt>
                                        </p:tgtEl>
                                        <p:attrNameLst>
                                          <p:attrName>style.visibility</p:attrName>
                                        </p:attrNameLst>
                                      </p:cBhvr>
                                      <p:to>
                                        <p:strVal val="visible"/>
                                      </p:to>
                                    </p:set>
                                    <p:animEffect filter="fade" transition="in">
                                      <p:cBhvr>
                                        <p:cTn dur="1000"/>
                                        <p:tgtEl>
                                          <p:spTgt spid="29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6" st="6"/>
                                            </p:txEl>
                                          </p:spTgt>
                                        </p:tgtEl>
                                        <p:attrNameLst>
                                          <p:attrName>style.visibility</p:attrName>
                                        </p:attrNameLst>
                                      </p:cBhvr>
                                      <p:to>
                                        <p:strVal val="visible"/>
                                      </p:to>
                                    </p:set>
                                    <p:animEffect filter="fade" transition="in">
                                      <p:cBhvr>
                                        <p:cTn dur="1000"/>
                                        <p:tgtEl>
                                          <p:spTgt spid="295">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19"/>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Modify: students modify the code to create a new program</a:t>
            </a:r>
            <a:endParaRPr/>
          </a:p>
        </p:txBody>
      </p:sp>
      <p:sp>
        <p:nvSpPr>
          <p:cNvPr id="302" name="Google Shape;302;p19"/>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303" name="Google Shape;303;p19"/>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PRIMM</a:t>
            </a:r>
            <a:endParaRPr b="0" i="0" sz="1400" u="none" cap="none" strike="noStrike">
              <a:solidFill>
                <a:srgbClr val="666666"/>
              </a:solidFill>
              <a:latin typeface="Arial"/>
              <a:ea typeface="Arial"/>
              <a:cs typeface="Arial"/>
              <a:sym typeface="Arial"/>
            </a:endParaRPr>
          </a:p>
        </p:txBody>
      </p:sp>
      <p:sp>
        <p:nvSpPr>
          <p:cNvPr id="304" name="Google Shape;304;p19"/>
          <p:cNvSpPr txBox="1"/>
          <p:nvPr>
            <p:ph idx="1" type="body"/>
          </p:nvPr>
        </p:nvSpPr>
        <p:spPr>
          <a:xfrm>
            <a:off x="310900" y="1135425"/>
            <a:ext cx="8522100" cy="369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a:t>This is where you get to be creative.</a:t>
            </a:r>
            <a:endParaRPr/>
          </a:p>
          <a:p>
            <a:pPr indent="0" lvl="0" marL="0" rtl="0" algn="l">
              <a:lnSpc>
                <a:spcPct val="115000"/>
              </a:lnSpc>
              <a:spcBef>
                <a:spcPts val="1600"/>
              </a:spcBef>
              <a:spcAft>
                <a:spcPts val="0"/>
              </a:spcAft>
              <a:buSzPts val="1800"/>
              <a:buNone/>
            </a:pPr>
            <a:r>
              <a:rPr lang="en-GB"/>
              <a:t>Make any small adjustment to the program and test it:</a:t>
            </a:r>
            <a:endParaRPr/>
          </a:p>
          <a:p>
            <a:pPr indent="0" lvl="0" marL="0" rtl="0" algn="l">
              <a:lnSpc>
                <a:spcPct val="115000"/>
              </a:lnSpc>
              <a:spcBef>
                <a:spcPts val="1600"/>
              </a:spcBef>
              <a:spcAft>
                <a:spcPts val="0"/>
              </a:spcAft>
              <a:buSzPts val="1800"/>
              <a:buNone/>
            </a:pPr>
            <a:r>
              <a:rPr lang="en-GB"/>
              <a:t>Reverse the bar graph so that when the slider is at position 0 the whole microbit lights up and sliding it to the right makes less rows light up. </a:t>
            </a:r>
            <a:endParaRPr/>
          </a:p>
          <a:p>
            <a:pPr indent="0" lvl="0" marL="0" rtl="0" algn="l">
              <a:lnSpc>
                <a:spcPct val="115000"/>
              </a:lnSpc>
              <a:spcBef>
                <a:spcPts val="1600"/>
              </a:spcBef>
              <a:spcAft>
                <a:spcPts val="0"/>
              </a:spcAft>
              <a:buSzPts val="1800"/>
              <a:buNone/>
            </a:pPr>
            <a:r>
              <a:rPr lang="en-GB"/>
              <a:t>Changing the brightness any of the LEDs</a:t>
            </a:r>
            <a:endParaRPr/>
          </a:p>
          <a:p>
            <a:pPr indent="0" lvl="0" marL="0" rtl="0" algn="l">
              <a:lnSpc>
                <a:spcPct val="115000"/>
              </a:lnSpc>
              <a:spcBef>
                <a:spcPts val="1600"/>
              </a:spcBef>
              <a:spcAft>
                <a:spcPts val="0"/>
              </a:spcAft>
              <a:buSzPts val="1800"/>
              <a:buNone/>
            </a:pPr>
            <a:r>
              <a:rPr lang="en-GB"/>
              <a:t>Find out what happens if you don’t use display.clear()</a:t>
            </a:r>
            <a:endParaRPr/>
          </a:p>
          <a:p>
            <a:pPr indent="0" lvl="0" marL="0" rtl="0" algn="l">
              <a:lnSpc>
                <a:spcPct val="115000"/>
              </a:lnSpc>
              <a:spcBef>
                <a:spcPts val="1600"/>
              </a:spcBef>
              <a:spcAft>
                <a:spcPts val="0"/>
              </a:spcAft>
              <a:buSzPts val="1800"/>
              <a:buNone/>
            </a:pPr>
            <a:r>
              <a:rPr lang="en-GB"/>
              <a:t>Change the name of any of the variables or parameters</a:t>
            </a:r>
            <a:endParaRPr/>
          </a:p>
          <a:p>
            <a:pPr indent="0" lvl="0" marL="457200" rtl="0" algn="l">
              <a:lnSpc>
                <a:spcPct val="115000"/>
              </a:lnSpc>
              <a:spcBef>
                <a:spcPts val="1600"/>
              </a:spcBef>
              <a:spcAft>
                <a:spcPts val="0"/>
              </a:spcAft>
              <a:buSzPts val="1800"/>
              <a:buNone/>
            </a:pPr>
            <a:r>
              <a:t/>
            </a:r>
            <a:endParaRPr/>
          </a:p>
          <a:p>
            <a:pPr indent="0" lvl="0" marL="457200" rtl="0" algn="l">
              <a:lnSpc>
                <a:spcPct val="115000"/>
              </a:lnSpc>
              <a:spcBef>
                <a:spcPts val="1600"/>
              </a:spcBef>
              <a:spcAft>
                <a:spcPts val="0"/>
              </a:spcAft>
              <a:buSzPts val="1800"/>
              <a:buNone/>
            </a:pPr>
            <a:r>
              <a:t/>
            </a:r>
            <a:endParaRPr/>
          </a:p>
          <a:p>
            <a:pPr indent="0" lvl="0" marL="0" rtl="0" algn="l">
              <a:lnSpc>
                <a:spcPct val="115000"/>
              </a:lnSpc>
              <a:spcBef>
                <a:spcPts val="1600"/>
              </a:spcBef>
              <a:spcAft>
                <a:spcPts val="1600"/>
              </a:spcAft>
              <a:buSzPts val="1800"/>
              <a:buNone/>
            </a:pPr>
            <a:r>
              <a:t/>
            </a:r>
            <a:endParaRPr/>
          </a:p>
        </p:txBody>
      </p:sp>
      <p:pic>
        <p:nvPicPr>
          <p:cNvPr id="305" name="Google Shape;305;p19"/>
          <p:cNvPicPr preferRelativeResize="0"/>
          <p:nvPr/>
        </p:nvPicPr>
        <p:blipFill rotWithShape="1">
          <a:blip r:embed="rId3">
            <a:alphaModFix/>
          </a:blip>
          <a:srcRect b="0" l="0" r="0" t="0"/>
          <a:stretch/>
        </p:blipFill>
        <p:spPr>
          <a:xfrm>
            <a:off x="6851327" y="477139"/>
            <a:ext cx="2460202" cy="199252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4"/>
                                        </p:tgtEl>
                                        <p:attrNameLst>
                                          <p:attrName>style.visibility</p:attrName>
                                        </p:attrNameLst>
                                      </p:cBhvr>
                                      <p:to>
                                        <p:strVal val="visible"/>
                                      </p:to>
                                    </p:set>
                                    <p:animEffect filter="fade" transition="in">
                                      <p:cBhvr>
                                        <p:cTn dur="1000"/>
                                        <p:tgtEl>
                                          <p:spTgt spid="3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2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Slider bar graph</a:t>
            </a:r>
            <a:endParaRPr/>
          </a:p>
        </p:txBody>
      </p:sp>
      <p:sp>
        <p:nvSpPr>
          <p:cNvPr id="311" name="Google Shape;311;p2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312" name="Google Shape;312;p2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Plenary</a:t>
            </a:r>
            <a:endParaRPr b="0" i="0" sz="1400" u="none" cap="none" strike="noStrike">
              <a:solidFill>
                <a:srgbClr val="666666"/>
              </a:solidFill>
              <a:latin typeface="Arial"/>
              <a:ea typeface="Arial"/>
              <a:cs typeface="Arial"/>
              <a:sym typeface="Arial"/>
            </a:endParaRPr>
          </a:p>
        </p:txBody>
      </p:sp>
      <p:sp>
        <p:nvSpPr>
          <p:cNvPr id="313" name="Google Shape;313;p20"/>
          <p:cNvSpPr txBox="1"/>
          <p:nvPr>
            <p:ph idx="1" type="body"/>
          </p:nvPr>
        </p:nvSpPr>
        <p:spPr>
          <a:xfrm>
            <a:off x="5549075" y="1135425"/>
            <a:ext cx="3283800" cy="369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a:t>Complete the plenary worksheet to demonstrate your understanding of the slider program hardware and other features.</a:t>
            </a:r>
            <a:endParaRPr/>
          </a:p>
          <a:p>
            <a:pPr indent="0" lvl="0" marL="0" rtl="0" algn="l">
              <a:lnSpc>
                <a:spcPct val="115000"/>
              </a:lnSpc>
              <a:spcBef>
                <a:spcPts val="1600"/>
              </a:spcBef>
              <a:spcAft>
                <a:spcPts val="1600"/>
              </a:spcAft>
              <a:buSzPts val="1800"/>
              <a:buNone/>
            </a:pPr>
            <a:r>
              <a:rPr lang="en-GB"/>
              <a:t>Your homework is to think of another two modifications that you could make to the project.</a:t>
            </a:r>
            <a:endParaRPr/>
          </a:p>
        </p:txBody>
      </p:sp>
      <p:pic>
        <p:nvPicPr>
          <p:cNvPr id="314" name="Google Shape;314;p20"/>
          <p:cNvPicPr preferRelativeResize="0"/>
          <p:nvPr/>
        </p:nvPicPr>
        <p:blipFill>
          <a:blip r:embed="rId3">
            <a:alphaModFix/>
          </a:blip>
          <a:stretch>
            <a:fillRect/>
          </a:stretch>
        </p:blipFill>
        <p:spPr>
          <a:xfrm>
            <a:off x="226150" y="906975"/>
            <a:ext cx="4406200" cy="382100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xEl>
                                              <p:pRg end="0" st="0"/>
                                            </p:txEl>
                                          </p:spTgt>
                                        </p:tgtEl>
                                        <p:attrNameLst>
                                          <p:attrName>style.visibility</p:attrName>
                                        </p:attrNameLst>
                                      </p:cBhvr>
                                      <p:to>
                                        <p:strVal val="visible"/>
                                      </p:to>
                                    </p:set>
                                    <p:animEffect filter="fade" transition="in">
                                      <p:cBhvr>
                                        <p:cTn dur="1000"/>
                                        <p:tgtEl>
                                          <p:spTgt spid="31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xEl>
                                              <p:pRg end="1" st="1"/>
                                            </p:txEl>
                                          </p:spTgt>
                                        </p:tgtEl>
                                        <p:attrNameLst>
                                          <p:attrName>style.visibility</p:attrName>
                                        </p:attrNameLst>
                                      </p:cBhvr>
                                      <p:to>
                                        <p:strVal val="visible"/>
                                      </p:to>
                                    </p:set>
                                    <p:animEffect filter="fade" transition="in">
                                      <p:cBhvr>
                                        <p:cTn dur="1000"/>
                                        <p:tgtEl>
                                          <p:spTgt spid="31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gtEl>
                                        <p:attrNameLst>
                                          <p:attrName>style.visibility</p:attrName>
                                        </p:attrNameLst>
                                      </p:cBhvr>
                                      <p:to>
                                        <p:strVal val="visible"/>
                                      </p:to>
                                    </p:set>
                                    <p:animEffect filter="fade" transition="in">
                                      <p:cBhvr>
                                        <p:cTn dur="1000"/>
                                        <p:tgtEl>
                                          <p:spTgt spid="3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 name="Shape 50"/>
        <p:cNvGrpSpPr/>
        <p:nvPr/>
      </p:nvGrpSpPr>
      <p:grpSpPr>
        <a:xfrm>
          <a:off x="0" y="0"/>
          <a:ext cx="0" cy="0"/>
          <a:chOff x="0" y="0"/>
          <a:chExt cx="0" cy="0"/>
        </a:xfrm>
      </p:grpSpPr>
      <p:sp>
        <p:nvSpPr>
          <p:cNvPr id="51" name="Google Shape;51;gb5e2470ca8_0_0"/>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Range () revision</a:t>
            </a:r>
            <a:endParaRPr/>
          </a:p>
        </p:txBody>
      </p:sp>
      <p:sp>
        <p:nvSpPr>
          <p:cNvPr id="52" name="Google Shape;52;gb5e2470ca8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53" name="Google Shape;53;gb5e2470ca8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Starter</a:t>
            </a:r>
            <a:endParaRPr b="0" i="0" sz="1400" u="none" cap="none" strike="noStrike">
              <a:solidFill>
                <a:srgbClr val="666666"/>
              </a:solidFill>
              <a:latin typeface="Arial"/>
              <a:ea typeface="Arial"/>
              <a:cs typeface="Arial"/>
              <a:sym typeface="Arial"/>
            </a:endParaRPr>
          </a:p>
        </p:txBody>
      </p:sp>
      <p:sp>
        <p:nvSpPr>
          <p:cNvPr id="54" name="Google Shape;54;gb5e2470ca8_0_0"/>
          <p:cNvSpPr txBox="1"/>
          <p:nvPr/>
        </p:nvSpPr>
        <p:spPr>
          <a:xfrm>
            <a:off x="293300" y="1017600"/>
            <a:ext cx="8647800" cy="381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t>for x in range(3):</a:t>
            </a:r>
            <a:endParaRPr sz="1800"/>
          </a:p>
          <a:p>
            <a:pPr indent="0" lvl="0" marL="0" rtl="0" algn="l">
              <a:spcBef>
                <a:spcPts val="0"/>
              </a:spcBef>
              <a:spcAft>
                <a:spcPts val="0"/>
              </a:spcAft>
              <a:buNone/>
            </a:pPr>
            <a:r>
              <a:rPr lang="en-GB" sz="1800"/>
              <a:t>  print(x) </a:t>
            </a:r>
            <a:endParaRPr sz="1800"/>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55" name="Google Shape;55;gb5e2470ca8_0_0"/>
          <p:cNvGraphicFramePr/>
          <p:nvPr/>
        </p:nvGraphicFramePr>
        <p:xfrm>
          <a:off x="569950" y="2331310"/>
          <a:ext cx="3000000" cy="3000000"/>
        </p:xfrm>
        <a:graphic>
          <a:graphicData uri="http://schemas.openxmlformats.org/drawingml/2006/table">
            <a:tbl>
              <a:tblPr>
                <a:noFill/>
                <a:tableStyleId>{5760EAA3-05BC-4605-9764-24D68AA59B8F}</a:tableStyleId>
              </a:tblPr>
              <a:tblGrid>
                <a:gridCol w="2668025"/>
                <a:gridCol w="2668025"/>
                <a:gridCol w="2668025"/>
              </a:tblGrid>
              <a:tr h="273025">
                <a:tc>
                  <a:txBody>
                    <a:bodyPr/>
                    <a:lstStyle/>
                    <a:p>
                      <a:pPr indent="0" lvl="0" marL="0" marR="0" rtl="0" algn="ctr">
                        <a:lnSpc>
                          <a:spcPct val="100000"/>
                        </a:lnSpc>
                        <a:spcBef>
                          <a:spcPts val="0"/>
                        </a:spcBef>
                        <a:spcAft>
                          <a:spcPts val="0"/>
                        </a:spcAft>
                        <a:buClr>
                          <a:srgbClr val="000000"/>
                        </a:buClr>
                        <a:buSzPts val="1500"/>
                        <a:buFont typeface="Arial"/>
                        <a:buNone/>
                      </a:pPr>
                      <a:r>
                        <a:rPr b="1" lang="en-GB" sz="1500" u="none" cap="none" strike="noStrike"/>
                        <a:t>(a)</a:t>
                      </a:r>
                      <a:endParaRPr b="1" sz="1500" u="none" cap="none" strike="noStrike"/>
                    </a:p>
                  </a:txBody>
                  <a:tcPr marT="91425" marB="91425" marR="91425" marL="91425"/>
                </a:tc>
                <a:tc>
                  <a:txBody>
                    <a:bodyPr/>
                    <a:lstStyle/>
                    <a:p>
                      <a:pPr indent="0" lvl="0" marL="0" marR="0" rtl="0" algn="ctr">
                        <a:lnSpc>
                          <a:spcPct val="100000"/>
                        </a:lnSpc>
                        <a:spcBef>
                          <a:spcPts val="0"/>
                        </a:spcBef>
                        <a:spcAft>
                          <a:spcPts val="0"/>
                        </a:spcAft>
                        <a:buClr>
                          <a:srgbClr val="000000"/>
                        </a:buClr>
                        <a:buSzPts val="1500"/>
                        <a:buFont typeface="Arial"/>
                        <a:buNone/>
                      </a:pPr>
                      <a:r>
                        <a:rPr lang="en-GB" sz="1500" u="none" cap="none" strike="noStrike"/>
                        <a:t>(b)</a:t>
                      </a:r>
                      <a:endParaRPr sz="1500" u="none" cap="none" strike="noStrike"/>
                    </a:p>
                  </a:txBody>
                  <a:tcPr marT="91425" marB="91425" marR="91425" marL="91425"/>
                </a:tc>
                <a:tc>
                  <a:txBody>
                    <a:bodyPr/>
                    <a:lstStyle/>
                    <a:p>
                      <a:pPr indent="0" lvl="0" marL="0" marR="0" rtl="0" algn="ctr">
                        <a:lnSpc>
                          <a:spcPct val="100000"/>
                        </a:lnSpc>
                        <a:spcBef>
                          <a:spcPts val="0"/>
                        </a:spcBef>
                        <a:spcAft>
                          <a:spcPts val="0"/>
                        </a:spcAft>
                        <a:buClr>
                          <a:srgbClr val="000000"/>
                        </a:buClr>
                        <a:buSzPts val="1500"/>
                        <a:buFont typeface="Arial"/>
                        <a:buNone/>
                      </a:pPr>
                      <a:r>
                        <a:rPr lang="en-GB" sz="1500" u="none" cap="none" strike="noStrike"/>
                        <a:t>(c)</a:t>
                      </a:r>
                      <a:endParaRPr sz="1500" u="none" cap="none" strike="noStrike"/>
                    </a:p>
                  </a:txBody>
                  <a:tcPr marT="91425" marB="91425" marR="91425" marL="91425"/>
                </a:tc>
              </a:tr>
              <a:tr h="1163325">
                <a:tc>
                  <a:txBody>
                    <a:bodyPr/>
                    <a:lstStyle/>
                    <a:p>
                      <a:pPr indent="0" lvl="0" marL="0" marR="0" rtl="0" algn="l">
                        <a:lnSpc>
                          <a:spcPct val="100000"/>
                        </a:lnSpc>
                        <a:spcBef>
                          <a:spcPts val="0"/>
                        </a:spcBef>
                        <a:spcAft>
                          <a:spcPts val="0"/>
                        </a:spcAft>
                        <a:buClr>
                          <a:srgbClr val="000000"/>
                        </a:buClr>
                        <a:buSzPts val="1500"/>
                        <a:buFont typeface="Arial"/>
                        <a:buNone/>
                      </a:pPr>
                      <a:r>
                        <a:rPr b="1" lang="en-GB" sz="1500"/>
                        <a:t>0</a:t>
                      </a:r>
                      <a:endParaRPr b="1" sz="1500"/>
                    </a:p>
                    <a:p>
                      <a:pPr indent="0" lvl="0" marL="0" marR="0" rtl="0" algn="l">
                        <a:lnSpc>
                          <a:spcPct val="100000"/>
                        </a:lnSpc>
                        <a:spcBef>
                          <a:spcPts val="0"/>
                        </a:spcBef>
                        <a:spcAft>
                          <a:spcPts val="0"/>
                        </a:spcAft>
                        <a:buClr>
                          <a:srgbClr val="000000"/>
                        </a:buClr>
                        <a:buSzPts val="1500"/>
                        <a:buFont typeface="Arial"/>
                        <a:buNone/>
                      </a:pPr>
                      <a:r>
                        <a:rPr b="1" lang="en-GB" sz="1500"/>
                        <a:t>1</a:t>
                      </a:r>
                      <a:endParaRPr b="1" sz="1500"/>
                    </a:p>
                    <a:p>
                      <a:pPr indent="0" lvl="0" marL="0" marR="0" rtl="0" algn="l">
                        <a:lnSpc>
                          <a:spcPct val="100000"/>
                        </a:lnSpc>
                        <a:spcBef>
                          <a:spcPts val="0"/>
                        </a:spcBef>
                        <a:spcAft>
                          <a:spcPts val="0"/>
                        </a:spcAft>
                        <a:buClr>
                          <a:srgbClr val="000000"/>
                        </a:buClr>
                        <a:buSzPts val="1500"/>
                        <a:buFont typeface="Arial"/>
                        <a:buNone/>
                      </a:pPr>
                      <a:r>
                        <a:rPr b="1" lang="en-GB" sz="1500"/>
                        <a:t>2</a:t>
                      </a:r>
                      <a:endParaRPr b="1" sz="1500"/>
                    </a:p>
                    <a:p>
                      <a:pPr indent="0" lvl="0" marL="0" marR="0" rtl="0" algn="l">
                        <a:lnSpc>
                          <a:spcPct val="100000"/>
                        </a:lnSpc>
                        <a:spcBef>
                          <a:spcPts val="0"/>
                        </a:spcBef>
                        <a:spcAft>
                          <a:spcPts val="0"/>
                        </a:spcAft>
                        <a:buClr>
                          <a:srgbClr val="000000"/>
                        </a:buClr>
                        <a:buSzPts val="1500"/>
                        <a:buFont typeface="Arial"/>
                        <a:buNone/>
                      </a:pPr>
                      <a:r>
                        <a:t/>
                      </a:r>
                      <a:endParaRPr b="1" sz="15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500"/>
                        <a:buFont typeface="Arial"/>
                        <a:buNone/>
                      </a:pPr>
                      <a:r>
                        <a:rPr lang="en-GB" sz="1500"/>
                        <a:t>0</a:t>
                      </a:r>
                      <a:endParaRPr sz="1500"/>
                    </a:p>
                    <a:p>
                      <a:pPr indent="0" lvl="0" marL="0" marR="0" rtl="0" algn="l">
                        <a:lnSpc>
                          <a:spcPct val="100000"/>
                        </a:lnSpc>
                        <a:spcBef>
                          <a:spcPts val="0"/>
                        </a:spcBef>
                        <a:spcAft>
                          <a:spcPts val="0"/>
                        </a:spcAft>
                        <a:buClr>
                          <a:srgbClr val="000000"/>
                        </a:buClr>
                        <a:buSzPts val="1500"/>
                        <a:buFont typeface="Arial"/>
                        <a:buNone/>
                      </a:pPr>
                      <a:r>
                        <a:rPr lang="en-GB" sz="1500" u="none" cap="none" strike="noStrike"/>
                        <a:t>1</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rPr lang="en-GB" sz="1500" u="none" cap="none" strike="noStrike"/>
                        <a:t>2</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rPr lang="en-GB" sz="1500" u="none" cap="none" strike="noStrike"/>
                        <a:t>3</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t/>
                      </a:r>
                      <a:endParaRPr sz="1500"/>
                    </a:p>
                    <a:p>
                      <a:pPr indent="0" lvl="0" marL="0" marR="0" rtl="0" algn="l">
                        <a:lnSpc>
                          <a:spcPct val="100000"/>
                        </a:lnSpc>
                        <a:spcBef>
                          <a:spcPts val="0"/>
                        </a:spcBef>
                        <a:spcAft>
                          <a:spcPts val="0"/>
                        </a:spcAft>
                        <a:buClr>
                          <a:srgbClr val="000000"/>
                        </a:buClr>
                        <a:buSzPts val="1500"/>
                        <a:buFont typeface="Arial"/>
                        <a:buNone/>
                      </a:pPr>
                      <a:r>
                        <a:rPr lang="en-GB" sz="1500"/>
                        <a:t>for x in range (4):</a:t>
                      </a:r>
                      <a:endParaRPr sz="1500"/>
                    </a:p>
                    <a:p>
                      <a:pPr indent="0" lvl="0" marL="0" marR="0" rtl="0" algn="l">
                        <a:lnSpc>
                          <a:spcPct val="100000"/>
                        </a:lnSpc>
                        <a:spcBef>
                          <a:spcPts val="0"/>
                        </a:spcBef>
                        <a:spcAft>
                          <a:spcPts val="0"/>
                        </a:spcAft>
                        <a:buClr>
                          <a:srgbClr val="000000"/>
                        </a:buClr>
                        <a:buSzPts val="1500"/>
                        <a:buFont typeface="Arial"/>
                        <a:buNone/>
                      </a:pPr>
                      <a:r>
                        <a:rPr lang="en-GB" sz="1500"/>
                        <a:t>    print (x)</a:t>
                      </a:r>
                      <a:endParaRPr sz="1500"/>
                    </a:p>
                  </a:txBody>
                  <a:tcPr marT="91425" marB="91425" marR="91425" marL="91425"/>
                </a:tc>
                <a:tc>
                  <a:txBody>
                    <a:bodyPr/>
                    <a:lstStyle/>
                    <a:p>
                      <a:pPr indent="0" lvl="0" marL="0" marR="0" rtl="0" algn="l">
                        <a:lnSpc>
                          <a:spcPct val="100000"/>
                        </a:lnSpc>
                        <a:spcBef>
                          <a:spcPts val="0"/>
                        </a:spcBef>
                        <a:spcAft>
                          <a:spcPts val="0"/>
                        </a:spcAft>
                        <a:buClr>
                          <a:srgbClr val="000000"/>
                        </a:buClr>
                        <a:buSzPts val="1500"/>
                        <a:buFont typeface="Arial"/>
                        <a:buNone/>
                      </a:pPr>
                      <a:r>
                        <a:rPr lang="en-GB" sz="1500"/>
                        <a:t>1</a:t>
                      </a:r>
                      <a:endParaRPr sz="1500"/>
                    </a:p>
                    <a:p>
                      <a:pPr indent="0" lvl="0" marL="0" marR="0" rtl="0" algn="l">
                        <a:lnSpc>
                          <a:spcPct val="100000"/>
                        </a:lnSpc>
                        <a:spcBef>
                          <a:spcPts val="0"/>
                        </a:spcBef>
                        <a:spcAft>
                          <a:spcPts val="0"/>
                        </a:spcAft>
                        <a:buClr>
                          <a:srgbClr val="000000"/>
                        </a:buClr>
                        <a:buSzPts val="1500"/>
                        <a:buFont typeface="Arial"/>
                        <a:buNone/>
                      </a:pPr>
                      <a:r>
                        <a:rPr lang="en-GB" sz="1500"/>
                        <a:t>2</a:t>
                      </a:r>
                      <a:endParaRPr sz="1500"/>
                    </a:p>
                    <a:p>
                      <a:pPr indent="0" lvl="0" marL="0" marR="0" rtl="0" algn="l">
                        <a:lnSpc>
                          <a:spcPct val="100000"/>
                        </a:lnSpc>
                        <a:spcBef>
                          <a:spcPts val="0"/>
                        </a:spcBef>
                        <a:spcAft>
                          <a:spcPts val="0"/>
                        </a:spcAft>
                        <a:buClr>
                          <a:srgbClr val="000000"/>
                        </a:buClr>
                        <a:buSzPts val="1500"/>
                        <a:buFont typeface="Arial"/>
                        <a:buNone/>
                      </a:pPr>
                      <a:r>
                        <a:rPr lang="en-GB" sz="1500"/>
                        <a:t>3</a:t>
                      </a:r>
                      <a:endParaRPr sz="1500"/>
                    </a:p>
                    <a:p>
                      <a:pPr indent="0" lvl="0" marL="0" marR="0" rtl="0" algn="l">
                        <a:lnSpc>
                          <a:spcPct val="100000"/>
                        </a:lnSpc>
                        <a:spcBef>
                          <a:spcPts val="0"/>
                        </a:spcBef>
                        <a:spcAft>
                          <a:spcPts val="0"/>
                        </a:spcAft>
                        <a:buClr>
                          <a:srgbClr val="000000"/>
                        </a:buClr>
                        <a:buSzPts val="1500"/>
                        <a:buFont typeface="Arial"/>
                        <a:buNone/>
                      </a:pPr>
                      <a:r>
                        <a:t/>
                      </a:r>
                      <a:endParaRPr sz="1500"/>
                    </a:p>
                    <a:p>
                      <a:pPr indent="0" lvl="0" marL="0" marR="0" rtl="0" algn="l">
                        <a:lnSpc>
                          <a:spcPct val="100000"/>
                        </a:lnSpc>
                        <a:spcBef>
                          <a:spcPts val="0"/>
                        </a:spcBef>
                        <a:spcAft>
                          <a:spcPts val="0"/>
                        </a:spcAft>
                        <a:buClr>
                          <a:srgbClr val="000000"/>
                        </a:buClr>
                        <a:buSzPts val="1500"/>
                        <a:buFont typeface="Arial"/>
                        <a:buNone/>
                      </a:pPr>
                      <a:r>
                        <a:rPr lang="en-GB" sz="1500"/>
                        <a:t>for x in range (1,4):</a:t>
                      </a:r>
                      <a:endParaRPr sz="1500"/>
                    </a:p>
                    <a:p>
                      <a:pPr indent="0" lvl="0" marL="0" marR="0" rtl="0" algn="l">
                        <a:lnSpc>
                          <a:spcPct val="100000"/>
                        </a:lnSpc>
                        <a:spcBef>
                          <a:spcPts val="0"/>
                        </a:spcBef>
                        <a:spcAft>
                          <a:spcPts val="0"/>
                        </a:spcAft>
                        <a:buClr>
                          <a:srgbClr val="000000"/>
                        </a:buClr>
                        <a:buSzPts val="1500"/>
                        <a:buFont typeface="Arial"/>
                        <a:buNone/>
                      </a:pPr>
                      <a:r>
                        <a:rPr lang="en-GB" sz="1500"/>
                        <a:t>    print (x)</a:t>
                      </a:r>
                      <a:endParaRPr sz="1500"/>
                    </a:p>
                    <a:p>
                      <a:pPr indent="0" lvl="0" marL="0" marR="0" rtl="0" algn="l">
                        <a:lnSpc>
                          <a:spcPct val="100000"/>
                        </a:lnSpc>
                        <a:spcBef>
                          <a:spcPts val="0"/>
                        </a:spcBef>
                        <a:spcAft>
                          <a:spcPts val="0"/>
                        </a:spcAft>
                        <a:buClr>
                          <a:srgbClr val="000000"/>
                        </a:buClr>
                        <a:buSzPts val="1500"/>
                        <a:buFont typeface="Arial"/>
                        <a:buNone/>
                      </a:pPr>
                      <a:r>
                        <a:t/>
                      </a:r>
                      <a:endParaRPr sz="1500"/>
                    </a:p>
                  </a:txBody>
                  <a:tcPr marT="91425" marB="91425" marR="91425" marL="91425"/>
                </a:tc>
              </a:tr>
            </a:tbl>
          </a:graphicData>
        </a:graphic>
      </p:graphicFrame>
      <p:pic>
        <p:nvPicPr>
          <p:cNvPr id="56" name="Google Shape;56;gb5e2470ca8_0_0"/>
          <p:cNvPicPr preferRelativeResize="0"/>
          <p:nvPr/>
        </p:nvPicPr>
        <p:blipFill>
          <a:blip r:embed="rId3">
            <a:alphaModFix/>
          </a:blip>
          <a:stretch>
            <a:fillRect/>
          </a:stretch>
        </p:blipFill>
        <p:spPr>
          <a:xfrm>
            <a:off x="6935425" y="132725"/>
            <a:ext cx="1638598" cy="16386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gdfc09a5fdb_2_6"/>
          <p:cNvSpPr txBox="1"/>
          <p:nvPr>
            <p:ph type="title"/>
          </p:nvPr>
        </p:nvSpPr>
        <p:spPr>
          <a:xfrm>
            <a:off x="145850" y="49525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Range () revision</a:t>
            </a:r>
            <a:endParaRPr/>
          </a:p>
        </p:txBody>
      </p:sp>
      <p:sp>
        <p:nvSpPr>
          <p:cNvPr id="62" name="Google Shape;62;gdfc09a5fdb_2_6"/>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63" name="Google Shape;63;gdfc09a5fdb_2_6"/>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Starter</a:t>
            </a:r>
            <a:endParaRPr b="0" i="0" sz="1400" u="none" cap="none" strike="noStrike">
              <a:solidFill>
                <a:srgbClr val="666666"/>
              </a:solidFill>
              <a:latin typeface="Arial"/>
              <a:ea typeface="Arial"/>
              <a:cs typeface="Arial"/>
              <a:sym typeface="Arial"/>
            </a:endParaRPr>
          </a:p>
        </p:txBody>
      </p:sp>
      <p:sp>
        <p:nvSpPr>
          <p:cNvPr id="64" name="Google Shape;64;gdfc09a5fdb_2_6"/>
          <p:cNvSpPr txBox="1"/>
          <p:nvPr/>
        </p:nvSpPr>
        <p:spPr>
          <a:xfrm>
            <a:off x="293300" y="1017600"/>
            <a:ext cx="8647800" cy="313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t>for x in range(3):</a:t>
            </a:r>
            <a:endParaRPr sz="1800"/>
          </a:p>
          <a:p>
            <a:pPr indent="0" lvl="0" marL="0" rtl="0" algn="l">
              <a:spcBef>
                <a:spcPts val="0"/>
              </a:spcBef>
              <a:spcAft>
                <a:spcPts val="0"/>
              </a:spcAft>
              <a:buNone/>
            </a:pPr>
            <a:r>
              <a:rPr lang="en-GB" sz="1800"/>
              <a:t>  print(x)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GB" sz="1800"/>
              <a:t>The loop starts from 0 (unless you tell it otherwise) then loops through the code a set number of times.  In the question’s case it stops before it reaches the top of the range which is 3, so it loops round and outputs 0, then 1, then 2.</a:t>
            </a:r>
            <a:endParaRPr sz="1800"/>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65" name="Google Shape;65;gdfc09a5fdb_2_6"/>
          <p:cNvGraphicFramePr/>
          <p:nvPr/>
        </p:nvGraphicFramePr>
        <p:xfrm>
          <a:off x="569963" y="1771335"/>
          <a:ext cx="3000000" cy="3000000"/>
        </p:xfrm>
        <a:graphic>
          <a:graphicData uri="http://schemas.openxmlformats.org/drawingml/2006/table">
            <a:tbl>
              <a:tblPr>
                <a:noFill/>
                <a:tableStyleId>{5760EAA3-05BC-4605-9764-24D68AA59B8F}</a:tableStyleId>
              </a:tblPr>
              <a:tblGrid>
                <a:gridCol w="2668025"/>
                <a:gridCol w="2668025"/>
                <a:gridCol w="2668025"/>
              </a:tblGrid>
              <a:tr h="273025">
                <a:tc>
                  <a:txBody>
                    <a:bodyPr/>
                    <a:lstStyle/>
                    <a:p>
                      <a:pPr indent="0" lvl="0" marL="0" marR="0" rtl="0" algn="ctr">
                        <a:lnSpc>
                          <a:spcPct val="100000"/>
                        </a:lnSpc>
                        <a:spcBef>
                          <a:spcPts val="0"/>
                        </a:spcBef>
                        <a:spcAft>
                          <a:spcPts val="0"/>
                        </a:spcAft>
                        <a:buClr>
                          <a:srgbClr val="000000"/>
                        </a:buClr>
                        <a:buSzPts val="1500"/>
                        <a:buFont typeface="Arial"/>
                        <a:buNone/>
                      </a:pPr>
                      <a:r>
                        <a:rPr b="1" lang="en-GB" sz="1500" u="none" cap="none" strike="noStrike"/>
                        <a:t>(a)</a:t>
                      </a:r>
                      <a:endParaRPr b="1" sz="1500" u="none" cap="none" strike="noStrike"/>
                    </a:p>
                  </a:txBody>
                  <a:tcPr marT="91425" marB="91425" marR="91425" marL="91425"/>
                </a:tc>
                <a:tc>
                  <a:txBody>
                    <a:bodyPr/>
                    <a:lstStyle/>
                    <a:p>
                      <a:pPr indent="0" lvl="0" marL="0" marR="0" rtl="0" algn="ctr">
                        <a:lnSpc>
                          <a:spcPct val="100000"/>
                        </a:lnSpc>
                        <a:spcBef>
                          <a:spcPts val="0"/>
                        </a:spcBef>
                        <a:spcAft>
                          <a:spcPts val="0"/>
                        </a:spcAft>
                        <a:buClr>
                          <a:srgbClr val="000000"/>
                        </a:buClr>
                        <a:buSzPts val="1500"/>
                        <a:buFont typeface="Arial"/>
                        <a:buNone/>
                      </a:pPr>
                      <a:r>
                        <a:rPr lang="en-GB" sz="1500" u="none" cap="none" strike="noStrike"/>
                        <a:t>(b)</a:t>
                      </a:r>
                      <a:endParaRPr sz="1500" u="none" cap="none" strike="noStrike"/>
                    </a:p>
                  </a:txBody>
                  <a:tcPr marT="91425" marB="91425" marR="91425" marL="91425"/>
                </a:tc>
                <a:tc>
                  <a:txBody>
                    <a:bodyPr/>
                    <a:lstStyle/>
                    <a:p>
                      <a:pPr indent="0" lvl="0" marL="0" marR="0" rtl="0" algn="ctr">
                        <a:lnSpc>
                          <a:spcPct val="100000"/>
                        </a:lnSpc>
                        <a:spcBef>
                          <a:spcPts val="0"/>
                        </a:spcBef>
                        <a:spcAft>
                          <a:spcPts val="0"/>
                        </a:spcAft>
                        <a:buClr>
                          <a:srgbClr val="000000"/>
                        </a:buClr>
                        <a:buSzPts val="1500"/>
                        <a:buFont typeface="Arial"/>
                        <a:buNone/>
                      </a:pPr>
                      <a:r>
                        <a:rPr lang="en-GB" sz="1500" u="none" cap="none" strike="noStrike"/>
                        <a:t>(c)</a:t>
                      </a:r>
                      <a:endParaRPr sz="1500" u="none" cap="none" strike="noStrike"/>
                    </a:p>
                  </a:txBody>
                  <a:tcPr marT="91425" marB="91425" marR="91425" marL="91425"/>
                </a:tc>
              </a:tr>
              <a:tr h="1163325">
                <a:tc>
                  <a:txBody>
                    <a:bodyPr/>
                    <a:lstStyle/>
                    <a:p>
                      <a:pPr indent="0" lvl="0" marL="0" marR="0" rtl="0" algn="l">
                        <a:lnSpc>
                          <a:spcPct val="100000"/>
                        </a:lnSpc>
                        <a:spcBef>
                          <a:spcPts val="0"/>
                        </a:spcBef>
                        <a:spcAft>
                          <a:spcPts val="0"/>
                        </a:spcAft>
                        <a:buClr>
                          <a:srgbClr val="000000"/>
                        </a:buClr>
                        <a:buSzPts val="1500"/>
                        <a:buFont typeface="Arial"/>
                        <a:buNone/>
                      </a:pPr>
                      <a:r>
                        <a:rPr b="1" lang="en-GB" sz="1500"/>
                        <a:t>0</a:t>
                      </a:r>
                      <a:endParaRPr b="1" sz="1500"/>
                    </a:p>
                    <a:p>
                      <a:pPr indent="0" lvl="0" marL="0" marR="0" rtl="0" algn="l">
                        <a:lnSpc>
                          <a:spcPct val="100000"/>
                        </a:lnSpc>
                        <a:spcBef>
                          <a:spcPts val="0"/>
                        </a:spcBef>
                        <a:spcAft>
                          <a:spcPts val="0"/>
                        </a:spcAft>
                        <a:buClr>
                          <a:srgbClr val="000000"/>
                        </a:buClr>
                        <a:buSzPts val="1500"/>
                        <a:buFont typeface="Arial"/>
                        <a:buNone/>
                      </a:pPr>
                      <a:r>
                        <a:rPr b="1" lang="en-GB" sz="1500"/>
                        <a:t>1</a:t>
                      </a:r>
                      <a:endParaRPr b="1" sz="1500"/>
                    </a:p>
                    <a:p>
                      <a:pPr indent="0" lvl="0" marL="0" marR="0" rtl="0" algn="l">
                        <a:lnSpc>
                          <a:spcPct val="100000"/>
                        </a:lnSpc>
                        <a:spcBef>
                          <a:spcPts val="0"/>
                        </a:spcBef>
                        <a:spcAft>
                          <a:spcPts val="0"/>
                        </a:spcAft>
                        <a:buClr>
                          <a:srgbClr val="000000"/>
                        </a:buClr>
                        <a:buSzPts val="1500"/>
                        <a:buFont typeface="Arial"/>
                        <a:buNone/>
                      </a:pPr>
                      <a:r>
                        <a:rPr b="1" lang="en-GB" sz="1500"/>
                        <a:t>2</a:t>
                      </a:r>
                      <a:endParaRPr b="1" sz="1500"/>
                    </a:p>
                    <a:p>
                      <a:pPr indent="0" lvl="0" marL="0" marR="0" rtl="0" algn="l">
                        <a:lnSpc>
                          <a:spcPct val="100000"/>
                        </a:lnSpc>
                        <a:spcBef>
                          <a:spcPts val="0"/>
                        </a:spcBef>
                        <a:spcAft>
                          <a:spcPts val="0"/>
                        </a:spcAft>
                        <a:buClr>
                          <a:srgbClr val="000000"/>
                        </a:buClr>
                        <a:buSzPts val="1500"/>
                        <a:buFont typeface="Arial"/>
                        <a:buNone/>
                      </a:pPr>
                      <a:r>
                        <a:t/>
                      </a:r>
                      <a:endParaRPr b="1" sz="15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500"/>
                        <a:buFont typeface="Arial"/>
                        <a:buNone/>
                      </a:pPr>
                      <a:r>
                        <a:rPr lang="en-GB" sz="1500"/>
                        <a:t>0</a:t>
                      </a:r>
                      <a:endParaRPr sz="1500"/>
                    </a:p>
                    <a:p>
                      <a:pPr indent="0" lvl="0" marL="0" marR="0" rtl="0" algn="l">
                        <a:lnSpc>
                          <a:spcPct val="100000"/>
                        </a:lnSpc>
                        <a:spcBef>
                          <a:spcPts val="0"/>
                        </a:spcBef>
                        <a:spcAft>
                          <a:spcPts val="0"/>
                        </a:spcAft>
                        <a:buClr>
                          <a:srgbClr val="000000"/>
                        </a:buClr>
                        <a:buSzPts val="1500"/>
                        <a:buFont typeface="Arial"/>
                        <a:buNone/>
                      </a:pPr>
                      <a:r>
                        <a:rPr lang="en-GB" sz="1500" u="none" cap="none" strike="noStrike"/>
                        <a:t>1</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rPr lang="en-GB" sz="1500" u="none" cap="none" strike="noStrike"/>
                        <a:t>2</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rPr lang="en-GB" sz="1500" u="none" cap="none" strike="noStrike"/>
                        <a:t>3</a:t>
                      </a:r>
                      <a:endParaRPr sz="1500" u="none" cap="none" strike="noStrike"/>
                    </a:p>
                    <a:p>
                      <a:pPr indent="0" lvl="0" marL="0" marR="0" rtl="0" algn="l">
                        <a:lnSpc>
                          <a:spcPct val="100000"/>
                        </a:lnSpc>
                        <a:spcBef>
                          <a:spcPts val="0"/>
                        </a:spcBef>
                        <a:spcAft>
                          <a:spcPts val="0"/>
                        </a:spcAft>
                        <a:buClr>
                          <a:srgbClr val="000000"/>
                        </a:buClr>
                        <a:buSzPts val="1500"/>
                        <a:buFont typeface="Arial"/>
                        <a:buNone/>
                      </a:pPr>
                      <a:r>
                        <a:t/>
                      </a:r>
                      <a:endParaRPr sz="1500"/>
                    </a:p>
                    <a:p>
                      <a:pPr indent="0" lvl="0" marL="0" marR="0" rtl="0" algn="l">
                        <a:lnSpc>
                          <a:spcPct val="100000"/>
                        </a:lnSpc>
                        <a:spcBef>
                          <a:spcPts val="0"/>
                        </a:spcBef>
                        <a:spcAft>
                          <a:spcPts val="0"/>
                        </a:spcAft>
                        <a:buClr>
                          <a:srgbClr val="000000"/>
                        </a:buClr>
                        <a:buSzPts val="1500"/>
                        <a:buFont typeface="Arial"/>
                        <a:buNone/>
                      </a:pPr>
                      <a:r>
                        <a:rPr lang="en-GB" sz="1500"/>
                        <a:t>for x in range (4):</a:t>
                      </a:r>
                      <a:endParaRPr sz="1500"/>
                    </a:p>
                    <a:p>
                      <a:pPr indent="0" lvl="0" marL="0" marR="0" rtl="0" algn="l">
                        <a:lnSpc>
                          <a:spcPct val="100000"/>
                        </a:lnSpc>
                        <a:spcBef>
                          <a:spcPts val="0"/>
                        </a:spcBef>
                        <a:spcAft>
                          <a:spcPts val="0"/>
                        </a:spcAft>
                        <a:buClr>
                          <a:srgbClr val="000000"/>
                        </a:buClr>
                        <a:buSzPts val="1500"/>
                        <a:buFont typeface="Arial"/>
                        <a:buNone/>
                      </a:pPr>
                      <a:r>
                        <a:rPr lang="en-GB" sz="1500"/>
                        <a:t>    print (x)</a:t>
                      </a:r>
                      <a:endParaRPr sz="1500"/>
                    </a:p>
                  </a:txBody>
                  <a:tcPr marT="91425" marB="91425" marR="91425" marL="91425"/>
                </a:tc>
                <a:tc>
                  <a:txBody>
                    <a:bodyPr/>
                    <a:lstStyle/>
                    <a:p>
                      <a:pPr indent="0" lvl="0" marL="0" marR="0" rtl="0" algn="l">
                        <a:lnSpc>
                          <a:spcPct val="100000"/>
                        </a:lnSpc>
                        <a:spcBef>
                          <a:spcPts val="0"/>
                        </a:spcBef>
                        <a:spcAft>
                          <a:spcPts val="0"/>
                        </a:spcAft>
                        <a:buClr>
                          <a:srgbClr val="000000"/>
                        </a:buClr>
                        <a:buSzPts val="1500"/>
                        <a:buFont typeface="Arial"/>
                        <a:buNone/>
                      </a:pPr>
                      <a:r>
                        <a:rPr lang="en-GB" sz="1500"/>
                        <a:t>1</a:t>
                      </a:r>
                      <a:endParaRPr sz="1500"/>
                    </a:p>
                    <a:p>
                      <a:pPr indent="0" lvl="0" marL="0" marR="0" rtl="0" algn="l">
                        <a:lnSpc>
                          <a:spcPct val="100000"/>
                        </a:lnSpc>
                        <a:spcBef>
                          <a:spcPts val="0"/>
                        </a:spcBef>
                        <a:spcAft>
                          <a:spcPts val="0"/>
                        </a:spcAft>
                        <a:buClr>
                          <a:srgbClr val="000000"/>
                        </a:buClr>
                        <a:buSzPts val="1500"/>
                        <a:buFont typeface="Arial"/>
                        <a:buNone/>
                      </a:pPr>
                      <a:r>
                        <a:rPr lang="en-GB" sz="1500"/>
                        <a:t>2</a:t>
                      </a:r>
                      <a:endParaRPr sz="1500"/>
                    </a:p>
                    <a:p>
                      <a:pPr indent="0" lvl="0" marL="0" marR="0" rtl="0" algn="l">
                        <a:lnSpc>
                          <a:spcPct val="100000"/>
                        </a:lnSpc>
                        <a:spcBef>
                          <a:spcPts val="0"/>
                        </a:spcBef>
                        <a:spcAft>
                          <a:spcPts val="0"/>
                        </a:spcAft>
                        <a:buClr>
                          <a:srgbClr val="000000"/>
                        </a:buClr>
                        <a:buSzPts val="1500"/>
                        <a:buFont typeface="Arial"/>
                        <a:buNone/>
                      </a:pPr>
                      <a:r>
                        <a:rPr lang="en-GB" sz="1500"/>
                        <a:t>3</a:t>
                      </a:r>
                      <a:endParaRPr sz="1500"/>
                    </a:p>
                    <a:p>
                      <a:pPr indent="0" lvl="0" marL="0" marR="0" rtl="0" algn="l">
                        <a:lnSpc>
                          <a:spcPct val="100000"/>
                        </a:lnSpc>
                        <a:spcBef>
                          <a:spcPts val="0"/>
                        </a:spcBef>
                        <a:spcAft>
                          <a:spcPts val="0"/>
                        </a:spcAft>
                        <a:buClr>
                          <a:srgbClr val="000000"/>
                        </a:buClr>
                        <a:buSzPts val="1500"/>
                        <a:buFont typeface="Arial"/>
                        <a:buNone/>
                      </a:pPr>
                      <a:r>
                        <a:t/>
                      </a:r>
                      <a:endParaRPr sz="1500"/>
                    </a:p>
                    <a:p>
                      <a:pPr indent="0" lvl="0" marL="0" marR="0" rtl="0" algn="l">
                        <a:lnSpc>
                          <a:spcPct val="100000"/>
                        </a:lnSpc>
                        <a:spcBef>
                          <a:spcPts val="0"/>
                        </a:spcBef>
                        <a:spcAft>
                          <a:spcPts val="0"/>
                        </a:spcAft>
                        <a:buClr>
                          <a:srgbClr val="000000"/>
                        </a:buClr>
                        <a:buSzPts val="1500"/>
                        <a:buFont typeface="Arial"/>
                        <a:buNone/>
                      </a:pPr>
                      <a:r>
                        <a:rPr lang="en-GB" sz="1500"/>
                        <a:t>for x in range (1,4):</a:t>
                      </a:r>
                      <a:endParaRPr sz="1500"/>
                    </a:p>
                    <a:p>
                      <a:pPr indent="0" lvl="0" marL="0" marR="0" rtl="0" algn="l">
                        <a:lnSpc>
                          <a:spcPct val="100000"/>
                        </a:lnSpc>
                        <a:spcBef>
                          <a:spcPts val="0"/>
                        </a:spcBef>
                        <a:spcAft>
                          <a:spcPts val="0"/>
                        </a:spcAft>
                        <a:buClr>
                          <a:srgbClr val="000000"/>
                        </a:buClr>
                        <a:buSzPts val="1500"/>
                        <a:buFont typeface="Arial"/>
                        <a:buNone/>
                      </a:pPr>
                      <a:r>
                        <a:rPr lang="en-GB" sz="1500"/>
                        <a:t>    print (x)</a:t>
                      </a:r>
                      <a:endParaRPr sz="1500"/>
                    </a:p>
                    <a:p>
                      <a:pPr indent="0" lvl="0" marL="0" marR="0" rtl="0" algn="l">
                        <a:lnSpc>
                          <a:spcPct val="100000"/>
                        </a:lnSpc>
                        <a:spcBef>
                          <a:spcPts val="0"/>
                        </a:spcBef>
                        <a:spcAft>
                          <a:spcPts val="0"/>
                        </a:spcAft>
                        <a:buClr>
                          <a:srgbClr val="000000"/>
                        </a:buClr>
                        <a:buSzPts val="1500"/>
                        <a:buFont typeface="Arial"/>
                        <a:buNone/>
                      </a:pPr>
                      <a:r>
                        <a:t/>
                      </a:r>
                      <a:endParaRPr sz="1500"/>
                    </a:p>
                  </a:txBody>
                  <a:tcPr marT="91425" marB="91425" marR="91425" marL="91425"/>
                </a:tc>
              </a:tr>
            </a:tbl>
          </a:graphicData>
        </a:graphic>
      </p:graphicFrame>
      <p:pic>
        <p:nvPicPr>
          <p:cNvPr id="66" name="Google Shape;66;gdfc09a5fdb_2_6"/>
          <p:cNvPicPr preferRelativeResize="0"/>
          <p:nvPr/>
        </p:nvPicPr>
        <p:blipFill>
          <a:blip r:embed="rId3">
            <a:alphaModFix/>
          </a:blip>
          <a:stretch>
            <a:fillRect/>
          </a:stretch>
        </p:blipFill>
        <p:spPr>
          <a:xfrm>
            <a:off x="6935425" y="132725"/>
            <a:ext cx="1638598" cy="16386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gdc5ba0160b_2_0"/>
          <p:cNvSpPr txBox="1"/>
          <p:nvPr>
            <p:ph type="title"/>
          </p:nvPr>
        </p:nvSpPr>
        <p:spPr>
          <a:xfrm>
            <a:off x="145850" y="388075"/>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Turn to your partner and explain what the range() function does</a:t>
            </a:r>
            <a:endParaRPr/>
          </a:p>
        </p:txBody>
      </p:sp>
      <p:sp>
        <p:nvSpPr>
          <p:cNvPr id="72" name="Google Shape;72;gdc5ba0160b_2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800"/>
              <a:buFont typeface="Arial"/>
              <a:buNone/>
            </a:pPr>
            <a:fld id="{00000000-1234-1234-1234-123412341234}" type="slidenum">
              <a:rPr lang="en-GB"/>
              <a:t>‹#›</a:t>
            </a:fld>
            <a:endParaRPr/>
          </a:p>
        </p:txBody>
      </p:sp>
      <p:sp>
        <p:nvSpPr>
          <p:cNvPr id="73" name="Google Shape;73;gdc5ba0160b_2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i="0" sz="1400" u="none" cap="none" strike="noStrike">
              <a:solidFill>
                <a:srgbClr val="666666"/>
              </a:solidFill>
              <a:latin typeface="Arial"/>
              <a:ea typeface="Arial"/>
              <a:cs typeface="Arial"/>
              <a:sym typeface="Arial"/>
            </a:endParaRPr>
          </a:p>
        </p:txBody>
      </p:sp>
      <p:sp>
        <p:nvSpPr>
          <p:cNvPr id="74" name="Google Shape;74;gdc5ba0160b_2_0"/>
          <p:cNvSpPr txBox="1"/>
          <p:nvPr/>
        </p:nvSpPr>
        <p:spPr>
          <a:xfrm>
            <a:off x="234800" y="918475"/>
            <a:ext cx="8522100" cy="390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GB" sz="1800"/>
              <a:t>The range() function returns a sequence of numbers, starting from 0 by default, and increments by 1 (by default), and ends at a specified number. A for loop is used for iterating over a sequence (that is either a list, a tuple, a dictionary, a set, or a string).</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GB" sz="1800"/>
              <a:t>To loop through a set of code a specified number of times, we can</a:t>
            </a:r>
            <a:endParaRPr sz="1800"/>
          </a:p>
          <a:p>
            <a:pPr indent="0" lvl="0" marL="0" rtl="0" algn="l">
              <a:spcBef>
                <a:spcPts val="0"/>
              </a:spcBef>
              <a:spcAft>
                <a:spcPts val="0"/>
              </a:spcAft>
              <a:buNone/>
            </a:pPr>
            <a:r>
              <a:rPr lang="en-GB" sz="1800"/>
              <a:t>use the range() function with a for loop as below:</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GB" sz="1800"/>
              <a:t>for lamb in range(6):</a:t>
            </a:r>
            <a:endParaRPr sz="1800"/>
          </a:p>
          <a:p>
            <a:pPr indent="0" lvl="0" marL="0" rtl="0" algn="l">
              <a:spcBef>
                <a:spcPts val="0"/>
              </a:spcBef>
              <a:spcAft>
                <a:spcPts val="0"/>
              </a:spcAft>
              <a:buNone/>
            </a:pPr>
            <a:r>
              <a:rPr lang="en-GB" sz="1800"/>
              <a:t>  print(lamb)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GB" sz="1800"/>
              <a:t>(n.b. The looper (lamb in this case) could be almost any word or symbol…apart from keywords e.g. “for” itself). So, the word ‘lamb’ could be a looper.</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a:p>
        </p:txBody>
      </p:sp>
      <p:grpSp>
        <p:nvGrpSpPr>
          <p:cNvPr id="75" name="Google Shape;75;gdc5ba0160b_2_0"/>
          <p:cNvGrpSpPr/>
          <p:nvPr/>
        </p:nvGrpSpPr>
        <p:grpSpPr>
          <a:xfrm>
            <a:off x="7134526" y="2129269"/>
            <a:ext cx="2009531" cy="2147669"/>
            <a:chOff x="2185097" y="2571750"/>
            <a:chExt cx="2386900" cy="2571750"/>
          </a:xfrm>
        </p:grpSpPr>
        <p:pic>
          <p:nvPicPr>
            <p:cNvPr id="76" name="Google Shape;76;gdc5ba0160b_2_0"/>
            <p:cNvPicPr preferRelativeResize="0"/>
            <p:nvPr/>
          </p:nvPicPr>
          <p:blipFill>
            <a:blip r:embed="rId3">
              <a:alphaModFix/>
            </a:blip>
            <a:stretch>
              <a:fillRect/>
            </a:stretch>
          </p:blipFill>
          <p:spPr>
            <a:xfrm>
              <a:off x="2185097" y="2571750"/>
              <a:ext cx="2386900" cy="2571750"/>
            </a:xfrm>
            <a:prstGeom prst="rect">
              <a:avLst/>
            </a:prstGeom>
            <a:noFill/>
            <a:ln>
              <a:noFill/>
            </a:ln>
          </p:spPr>
        </p:pic>
        <p:sp>
          <p:nvSpPr>
            <p:cNvPr id="77" name="Google Shape;77;gdc5ba0160b_2_0"/>
            <p:cNvSpPr txBox="1"/>
            <p:nvPr/>
          </p:nvSpPr>
          <p:spPr>
            <a:xfrm>
              <a:off x="2883850" y="3912564"/>
              <a:ext cx="989400" cy="706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latin typeface="Quicksand"/>
                  <a:ea typeface="Quicksand"/>
                  <a:cs typeface="Quicksand"/>
                  <a:sym typeface="Quicksand"/>
                </a:rPr>
                <a:t>I could be the “looper”</a:t>
              </a:r>
              <a:endParaRPr sz="1200">
                <a:latin typeface="Quicksand"/>
                <a:ea typeface="Quicksand"/>
                <a:cs typeface="Quicksand"/>
                <a:sym typeface="Quicksand"/>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0" st="0"/>
                                            </p:txEl>
                                          </p:spTgt>
                                        </p:tgtEl>
                                        <p:attrNameLst>
                                          <p:attrName>style.visibility</p:attrName>
                                        </p:attrNameLst>
                                      </p:cBhvr>
                                      <p:to>
                                        <p:strVal val="visible"/>
                                      </p:to>
                                    </p:set>
                                    <p:animEffect filter="fade" transition="in">
                                      <p:cBhvr>
                                        <p:cTn dur="1000"/>
                                        <p:tgtEl>
                                          <p:spTgt spid="7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1" st="1"/>
                                            </p:txEl>
                                          </p:spTgt>
                                        </p:tgtEl>
                                        <p:attrNameLst>
                                          <p:attrName>style.visibility</p:attrName>
                                        </p:attrNameLst>
                                      </p:cBhvr>
                                      <p:to>
                                        <p:strVal val="visible"/>
                                      </p:to>
                                    </p:set>
                                    <p:animEffect filter="fade" transition="in">
                                      <p:cBhvr>
                                        <p:cTn dur="1000"/>
                                        <p:tgtEl>
                                          <p:spTgt spid="7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2" st="2"/>
                                            </p:txEl>
                                          </p:spTgt>
                                        </p:tgtEl>
                                        <p:attrNameLst>
                                          <p:attrName>style.visibility</p:attrName>
                                        </p:attrNameLst>
                                      </p:cBhvr>
                                      <p:to>
                                        <p:strVal val="visible"/>
                                      </p:to>
                                    </p:set>
                                    <p:animEffect filter="fade" transition="in">
                                      <p:cBhvr>
                                        <p:cTn dur="1000"/>
                                        <p:tgtEl>
                                          <p:spTgt spid="7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3" st="3"/>
                                            </p:txEl>
                                          </p:spTgt>
                                        </p:tgtEl>
                                        <p:attrNameLst>
                                          <p:attrName>style.visibility</p:attrName>
                                        </p:attrNameLst>
                                      </p:cBhvr>
                                      <p:to>
                                        <p:strVal val="visible"/>
                                      </p:to>
                                    </p:set>
                                    <p:animEffect filter="fade" transition="in">
                                      <p:cBhvr>
                                        <p:cTn dur="1000"/>
                                        <p:tgtEl>
                                          <p:spTgt spid="7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4" st="4"/>
                                            </p:txEl>
                                          </p:spTgt>
                                        </p:tgtEl>
                                        <p:attrNameLst>
                                          <p:attrName>style.visibility</p:attrName>
                                        </p:attrNameLst>
                                      </p:cBhvr>
                                      <p:to>
                                        <p:strVal val="visible"/>
                                      </p:to>
                                    </p:set>
                                    <p:animEffect filter="fade" transition="in">
                                      <p:cBhvr>
                                        <p:cTn dur="1000"/>
                                        <p:tgtEl>
                                          <p:spTgt spid="7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5" st="5"/>
                                            </p:txEl>
                                          </p:spTgt>
                                        </p:tgtEl>
                                        <p:attrNameLst>
                                          <p:attrName>style.visibility</p:attrName>
                                        </p:attrNameLst>
                                      </p:cBhvr>
                                      <p:to>
                                        <p:strVal val="visible"/>
                                      </p:to>
                                    </p:set>
                                    <p:animEffect filter="fade" transition="in">
                                      <p:cBhvr>
                                        <p:cTn dur="1000"/>
                                        <p:tgtEl>
                                          <p:spTgt spid="7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6" st="6"/>
                                            </p:txEl>
                                          </p:spTgt>
                                        </p:tgtEl>
                                        <p:attrNameLst>
                                          <p:attrName>style.visibility</p:attrName>
                                        </p:attrNameLst>
                                      </p:cBhvr>
                                      <p:to>
                                        <p:strVal val="visible"/>
                                      </p:to>
                                    </p:set>
                                    <p:animEffect filter="fade" transition="in">
                                      <p:cBhvr>
                                        <p:cTn dur="1000"/>
                                        <p:tgtEl>
                                          <p:spTgt spid="7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7" st="7"/>
                                            </p:txEl>
                                          </p:spTgt>
                                        </p:tgtEl>
                                        <p:attrNameLst>
                                          <p:attrName>style.visibility</p:attrName>
                                        </p:attrNameLst>
                                      </p:cBhvr>
                                      <p:to>
                                        <p:strVal val="visible"/>
                                      </p:to>
                                    </p:set>
                                    <p:animEffect filter="fade" transition="in">
                                      <p:cBhvr>
                                        <p:cTn dur="1000"/>
                                        <p:tgtEl>
                                          <p:spTgt spid="7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8" st="8"/>
                                            </p:txEl>
                                          </p:spTgt>
                                        </p:tgtEl>
                                        <p:attrNameLst>
                                          <p:attrName>style.visibility</p:attrName>
                                        </p:attrNameLst>
                                      </p:cBhvr>
                                      <p:to>
                                        <p:strVal val="visible"/>
                                      </p:to>
                                    </p:set>
                                    <p:animEffect filter="fade" transition="in">
                                      <p:cBhvr>
                                        <p:cTn dur="1000"/>
                                        <p:tgtEl>
                                          <p:spTgt spid="74">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9" st="9"/>
                                            </p:txEl>
                                          </p:spTgt>
                                        </p:tgtEl>
                                        <p:attrNameLst>
                                          <p:attrName>style.visibility</p:attrName>
                                        </p:attrNameLst>
                                      </p:cBhvr>
                                      <p:to>
                                        <p:strVal val="visible"/>
                                      </p:to>
                                    </p:set>
                                    <p:animEffect filter="fade" transition="in">
                                      <p:cBhvr>
                                        <p:cTn dur="1000"/>
                                        <p:tgtEl>
                                          <p:spTgt spid="74">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10" st="10"/>
                                            </p:txEl>
                                          </p:spTgt>
                                        </p:tgtEl>
                                        <p:attrNameLst>
                                          <p:attrName>style.visibility</p:attrName>
                                        </p:attrNameLst>
                                      </p:cBhvr>
                                      <p:to>
                                        <p:strVal val="visible"/>
                                      </p:to>
                                    </p:set>
                                    <p:animEffect filter="fade" transition="in">
                                      <p:cBhvr>
                                        <p:cTn dur="1000"/>
                                        <p:tgtEl>
                                          <p:spTgt spid="74">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xEl>
                                              <p:pRg end="11" st="11"/>
                                            </p:txEl>
                                          </p:spTgt>
                                        </p:tgtEl>
                                        <p:attrNameLst>
                                          <p:attrName>style.visibility</p:attrName>
                                        </p:attrNameLst>
                                      </p:cBhvr>
                                      <p:to>
                                        <p:strVal val="visible"/>
                                      </p:to>
                                    </p:set>
                                    <p:animEffect filter="fade" transition="in">
                                      <p:cBhvr>
                                        <p:cTn dur="1000"/>
                                        <p:tgtEl>
                                          <p:spTgt spid="74">
                                            <p:txEl>
                                              <p:pRg end="11" st="1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a5e0873243_0_0"/>
          <p:cNvSpPr txBox="1"/>
          <p:nvPr>
            <p:ph type="title"/>
          </p:nvPr>
        </p:nvSpPr>
        <p:spPr>
          <a:xfrm>
            <a:off x="310950" y="397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Why choose a for loop over a while loop?</a:t>
            </a:r>
            <a:endParaRPr/>
          </a:p>
        </p:txBody>
      </p:sp>
      <p:sp>
        <p:nvSpPr>
          <p:cNvPr id="83" name="Google Shape;83;ga5e0873243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84" name="Google Shape;84;ga5e0873243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sp>
        <p:nvSpPr>
          <p:cNvPr id="85" name="Google Shape;85;ga5e0873243_0_0"/>
          <p:cNvSpPr txBox="1"/>
          <p:nvPr/>
        </p:nvSpPr>
        <p:spPr>
          <a:xfrm>
            <a:off x="350250" y="1104700"/>
            <a:ext cx="8481900" cy="3504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Arial"/>
                <a:ea typeface="Arial"/>
                <a:cs typeface="Arial"/>
                <a:sym typeface="Arial"/>
              </a:rPr>
              <a:t>To achieve the output:</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Arial"/>
                <a:ea typeface="Arial"/>
                <a:cs typeface="Arial"/>
                <a:sym typeface="Arial"/>
              </a:rPr>
              <a:t>1</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Arial"/>
                <a:ea typeface="Arial"/>
                <a:cs typeface="Arial"/>
                <a:sym typeface="Arial"/>
              </a:rPr>
              <a:t>2…..either while or for loops can do this.</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Arial"/>
                <a:ea typeface="Arial"/>
                <a:cs typeface="Arial"/>
                <a:sym typeface="Arial"/>
              </a:rPr>
              <a:t>In this case a for loop uses less lines...but it isn’t always the right choice.</a:t>
            </a:r>
            <a:endParaRPr b="1" i="0" sz="1800" u="none" cap="none" strike="noStrike">
              <a:solidFill>
                <a:srgbClr val="000000"/>
              </a:solidFill>
              <a:latin typeface="Arial"/>
              <a:ea typeface="Arial"/>
              <a:cs typeface="Arial"/>
              <a:sym typeface="Arial"/>
            </a:endParaRPr>
          </a:p>
        </p:txBody>
      </p:sp>
      <p:graphicFrame>
        <p:nvGraphicFramePr>
          <p:cNvPr id="86" name="Google Shape;86;ga5e0873243_0_0"/>
          <p:cNvGraphicFramePr/>
          <p:nvPr/>
        </p:nvGraphicFramePr>
        <p:xfrm>
          <a:off x="597625" y="2083190"/>
          <a:ext cx="3000000" cy="3000000"/>
        </p:xfrm>
        <a:graphic>
          <a:graphicData uri="http://schemas.openxmlformats.org/drawingml/2006/table">
            <a:tbl>
              <a:tblPr>
                <a:noFill/>
                <a:tableStyleId>{5760EAA3-05BC-4605-9764-24D68AA59B8F}</a:tableStyleId>
              </a:tblPr>
              <a:tblGrid>
                <a:gridCol w="3974375"/>
                <a:gridCol w="3974375"/>
              </a:tblGrid>
              <a:tr h="4118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t>While loop</a:t>
                      </a:r>
                      <a:endParaRPr b="1"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t>For loop</a:t>
                      </a:r>
                      <a:endParaRPr b="1" sz="1400" u="none" cap="none" strike="noStrike"/>
                    </a:p>
                  </a:txBody>
                  <a:tcPr marT="91425" marB="91425" marR="91425" marL="91425"/>
                </a:tc>
              </a:tr>
              <a:tr h="1330450">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i = 1</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rPr lang="en-GB" sz="1800" u="none" cap="none" strike="noStrike"/>
                        <a:t>while i &lt; 3:</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rPr lang="en-GB" sz="1800" u="none" cap="none" strike="noStrike"/>
                        <a:t>  print(i)</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rPr lang="en-GB" sz="1800" u="none" cap="none" strike="noStrike"/>
                        <a:t>  i += 1</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GB" sz="1800" u="none" cap="none" strike="noStrike"/>
                        <a:t>for i in range(1, 3):</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rPr lang="en-GB" sz="1800" u="none" cap="none" strike="noStrike"/>
                        <a:t>  print(i)</a:t>
                      </a:r>
                      <a:endParaRPr sz="1800" u="none" cap="none" strike="noStrike"/>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gba05a7e206_0_0"/>
          <p:cNvSpPr txBox="1"/>
          <p:nvPr>
            <p:ph type="title"/>
          </p:nvPr>
        </p:nvSpPr>
        <p:spPr>
          <a:xfrm>
            <a:off x="310950" y="397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When is “for” the best option?</a:t>
            </a:r>
            <a:endParaRPr/>
          </a:p>
        </p:txBody>
      </p:sp>
      <p:sp>
        <p:nvSpPr>
          <p:cNvPr id="92" name="Google Shape;92;gba05a7e206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93" name="Google Shape;93;gba05a7e206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sp>
        <p:nvSpPr>
          <p:cNvPr id="94" name="Google Shape;94;gba05a7e206_0_0"/>
          <p:cNvSpPr txBox="1"/>
          <p:nvPr/>
        </p:nvSpPr>
        <p:spPr>
          <a:xfrm>
            <a:off x="350250" y="1104700"/>
            <a:ext cx="5604300" cy="3724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The “for” loop is great when you known in advance how many times you want the loop to run.</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You will see a specific case of this in the PRIMM section later:</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95" name="Google Shape;95;gba05a7e206_0_0"/>
          <p:cNvPicPr preferRelativeResize="0"/>
          <p:nvPr/>
        </p:nvPicPr>
        <p:blipFill rotWithShape="1">
          <a:blip r:embed="rId3">
            <a:alphaModFix/>
          </a:blip>
          <a:srcRect b="0" l="0" r="0" t="0"/>
          <a:stretch/>
        </p:blipFill>
        <p:spPr>
          <a:xfrm>
            <a:off x="6106950" y="1257100"/>
            <a:ext cx="2884650" cy="288916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gdeecc6c747_0_0"/>
          <p:cNvSpPr txBox="1"/>
          <p:nvPr>
            <p:ph type="title"/>
          </p:nvPr>
        </p:nvSpPr>
        <p:spPr>
          <a:xfrm>
            <a:off x="310950" y="397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What else can you do with range?</a:t>
            </a:r>
            <a:endParaRPr/>
          </a:p>
        </p:txBody>
      </p:sp>
      <p:sp>
        <p:nvSpPr>
          <p:cNvPr id="101" name="Google Shape;101;gdeecc6c747_0_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02" name="Google Shape;102;gdeecc6c747_0_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lang="en-GB" sz="1400">
                <a:latin typeface="Arial"/>
                <a:ea typeface="Arial"/>
                <a:cs typeface="Arial"/>
                <a:sym typeface="Arial"/>
              </a:rPr>
              <a:t>Focus tasks</a:t>
            </a:r>
            <a:endParaRPr b="0" i="0" sz="1400" u="none" cap="none" strike="noStrike">
              <a:solidFill>
                <a:srgbClr val="666666"/>
              </a:solidFill>
              <a:latin typeface="Arial"/>
              <a:ea typeface="Arial"/>
              <a:cs typeface="Arial"/>
              <a:sym typeface="Arial"/>
            </a:endParaRPr>
          </a:p>
        </p:txBody>
      </p:sp>
      <p:sp>
        <p:nvSpPr>
          <p:cNvPr id="103" name="Google Shape;103;gdeecc6c747_0_0"/>
          <p:cNvSpPr txBox="1"/>
          <p:nvPr/>
        </p:nvSpPr>
        <p:spPr>
          <a:xfrm>
            <a:off x="350250" y="895975"/>
            <a:ext cx="7796400" cy="393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lang="en-GB" sz="1800"/>
              <a:t>The syntax for range is: range(start, stop, step)</a:t>
            </a:r>
            <a:endParaRPr sz="1800"/>
          </a:p>
          <a:p>
            <a:pPr indent="0" lvl="0" marL="0" marR="0" rtl="0" algn="l">
              <a:lnSpc>
                <a:spcPct val="100000"/>
              </a:lnSpc>
              <a:spcBef>
                <a:spcPts val="0"/>
              </a:spcBef>
              <a:spcAft>
                <a:spcPts val="0"/>
              </a:spcAft>
              <a:buClr>
                <a:srgbClr val="000000"/>
              </a:buClr>
              <a:buSzPts val="1800"/>
              <a:buFont typeface="Arial"/>
              <a:buNone/>
            </a:pPr>
            <a:r>
              <a:t/>
            </a:r>
            <a:endParaRPr sz="1800"/>
          </a:p>
          <a:p>
            <a:pPr indent="0" lvl="0" marL="0" marR="0" rtl="0" algn="l">
              <a:lnSpc>
                <a:spcPct val="100000"/>
              </a:lnSpc>
              <a:spcBef>
                <a:spcPts val="0"/>
              </a:spcBef>
              <a:spcAft>
                <a:spcPts val="0"/>
              </a:spcAft>
              <a:buClr>
                <a:srgbClr val="000000"/>
              </a:buClr>
              <a:buSzPts val="1800"/>
              <a:buFont typeface="Arial"/>
              <a:buNone/>
            </a:pPr>
            <a:r>
              <a:rPr lang="en-GB" sz="1800"/>
              <a:t>This can include negative numbers but can’t include floats:</a:t>
            </a:r>
            <a:endParaRPr sz="1800"/>
          </a:p>
          <a:p>
            <a:pPr indent="0" lvl="0" marL="0" marR="0" rtl="0" algn="l">
              <a:lnSpc>
                <a:spcPct val="100000"/>
              </a:lnSpc>
              <a:spcBef>
                <a:spcPts val="0"/>
              </a:spcBef>
              <a:spcAft>
                <a:spcPts val="0"/>
              </a:spcAft>
              <a:buClr>
                <a:srgbClr val="000000"/>
              </a:buClr>
              <a:buSzPts val="1800"/>
              <a:buFont typeface="Arial"/>
              <a:buNone/>
            </a:pPr>
            <a:r>
              <a:t/>
            </a:r>
            <a:endParaRPr sz="1800"/>
          </a:p>
          <a:p>
            <a:pPr indent="0" lvl="0" marL="0" marR="0" rtl="0" algn="l">
              <a:lnSpc>
                <a:spcPct val="100000"/>
              </a:lnSpc>
              <a:spcBef>
                <a:spcPts val="0"/>
              </a:spcBef>
              <a:spcAft>
                <a:spcPts val="0"/>
              </a:spcAft>
              <a:buClr>
                <a:srgbClr val="000000"/>
              </a:buClr>
              <a:buSzPts val="1800"/>
              <a:buFont typeface="Arial"/>
              <a:buNone/>
            </a:pPr>
            <a:r>
              <a:rPr lang="en-GB" sz="1800"/>
              <a:t>Can you write a for loop to count down from 10 to zero? Hint below:</a:t>
            </a:r>
            <a:endParaRPr sz="1800"/>
          </a:p>
          <a:p>
            <a:pPr indent="0" lvl="0" marL="0" marR="0" rtl="0" algn="l">
              <a:lnSpc>
                <a:spcPct val="100000"/>
              </a:lnSpc>
              <a:spcBef>
                <a:spcPts val="0"/>
              </a:spcBef>
              <a:spcAft>
                <a:spcPts val="0"/>
              </a:spcAft>
              <a:buClr>
                <a:srgbClr val="000000"/>
              </a:buClr>
              <a:buSzPts val="1800"/>
              <a:buFont typeface="Arial"/>
              <a:buNone/>
            </a:pPr>
            <a:r>
              <a:t/>
            </a:r>
            <a:endParaRPr sz="1800"/>
          </a:p>
          <a:p>
            <a:pPr indent="0" lvl="0" marL="0" marR="0" rtl="0" algn="l">
              <a:lnSpc>
                <a:spcPct val="100000"/>
              </a:lnSpc>
              <a:spcBef>
                <a:spcPts val="0"/>
              </a:spcBef>
              <a:spcAft>
                <a:spcPts val="0"/>
              </a:spcAft>
              <a:buClr>
                <a:srgbClr val="000000"/>
              </a:buClr>
              <a:buSzPts val="1800"/>
              <a:buFont typeface="Arial"/>
              <a:buNone/>
            </a:pPr>
            <a:r>
              <a:rPr lang="en-GB" sz="1800"/>
              <a:t>for countdown in range (start, stop, step):</a:t>
            </a:r>
            <a:endParaRPr sz="1800"/>
          </a:p>
          <a:p>
            <a:pPr indent="0" lvl="0" marL="0" marR="0" rtl="0" algn="l">
              <a:lnSpc>
                <a:spcPct val="100000"/>
              </a:lnSpc>
              <a:spcBef>
                <a:spcPts val="0"/>
              </a:spcBef>
              <a:spcAft>
                <a:spcPts val="0"/>
              </a:spcAft>
              <a:buClr>
                <a:srgbClr val="000000"/>
              </a:buClr>
              <a:buSzPts val="1800"/>
              <a:buFont typeface="Arial"/>
              <a:buNone/>
            </a:pPr>
            <a:r>
              <a:rPr lang="en-GB" sz="1800"/>
              <a:t>	print (countdown)</a:t>
            </a:r>
            <a:endParaRPr sz="1800"/>
          </a:p>
          <a:p>
            <a:pPr indent="0" lvl="0" marL="0" marR="0" rtl="0" algn="l">
              <a:lnSpc>
                <a:spcPct val="100000"/>
              </a:lnSpc>
              <a:spcBef>
                <a:spcPts val="0"/>
              </a:spcBef>
              <a:spcAft>
                <a:spcPts val="0"/>
              </a:spcAft>
              <a:buClr>
                <a:srgbClr val="000000"/>
              </a:buClr>
              <a:buSzPts val="1800"/>
              <a:buFont typeface="Arial"/>
              <a:buNone/>
            </a:pPr>
            <a:r>
              <a:t/>
            </a:r>
            <a:endParaRPr sz="1800"/>
          </a:p>
          <a:p>
            <a:pPr indent="0" lvl="0" marL="0" marR="0" rtl="0" algn="l">
              <a:lnSpc>
                <a:spcPct val="100000"/>
              </a:lnSpc>
              <a:spcBef>
                <a:spcPts val="0"/>
              </a:spcBef>
              <a:spcAft>
                <a:spcPts val="0"/>
              </a:spcAft>
              <a:buClr>
                <a:srgbClr val="000000"/>
              </a:buClr>
              <a:buSzPts val="1800"/>
              <a:buFont typeface="Arial"/>
              <a:buNone/>
            </a:pPr>
            <a:r>
              <a:rPr lang="en-GB" sz="1800"/>
              <a:t>Solution: </a:t>
            </a:r>
            <a:endParaRPr sz="1800"/>
          </a:p>
          <a:p>
            <a:pPr indent="0" lvl="0" marL="0" marR="0" rtl="0" algn="l">
              <a:lnSpc>
                <a:spcPct val="100000"/>
              </a:lnSpc>
              <a:spcBef>
                <a:spcPts val="0"/>
              </a:spcBef>
              <a:spcAft>
                <a:spcPts val="0"/>
              </a:spcAft>
              <a:buClr>
                <a:srgbClr val="000000"/>
              </a:buClr>
              <a:buSzPts val="1800"/>
              <a:buFont typeface="Arial"/>
              <a:buNone/>
            </a:pPr>
            <a:r>
              <a:t/>
            </a:r>
            <a:endParaRPr sz="1800"/>
          </a:p>
          <a:p>
            <a:pPr indent="0" lvl="0" marL="0" rtl="0" algn="l">
              <a:spcBef>
                <a:spcPts val="0"/>
              </a:spcBef>
              <a:spcAft>
                <a:spcPts val="0"/>
              </a:spcAft>
              <a:buClr>
                <a:srgbClr val="000000"/>
              </a:buClr>
              <a:buSzPts val="1800"/>
              <a:buFont typeface="Arial"/>
              <a:buNone/>
            </a:pPr>
            <a:r>
              <a:rPr lang="en-GB" sz="1800"/>
              <a:t>for countdown in range (10, -1,-1):</a:t>
            </a:r>
            <a:endParaRPr sz="1800"/>
          </a:p>
          <a:p>
            <a:pPr indent="0" lvl="0" marL="0" rtl="0" algn="l">
              <a:spcBef>
                <a:spcPts val="0"/>
              </a:spcBef>
              <a:spcAft>
                <a:spcPts val="0"/>
              </a:spcAft>
              <a:buClr>
                <a:srgbClr val="000000"/>
              </a:buClr>
              <a:buSzPts val="1800"/>
              <a:buFont typeface="Arial"/>
              <a:buNone/>
            </a:pPr>
            <a:r>
              <a:rPr lang="en-GB" sz="1800"/>
              <a:t>	print (countdown)</a:t>
            </a:r>
            <a:endParaRPr sz="1800"/>
          </a:p>
          <a:p>
            <a:pPr indent="0" lvl="0" marL="0" marR="0" rtl="0" algn="l">
              <a:lnSpc>
                <a:spcPct val="100000"/>
              </a:lnSpc>
              <a:spcBef>
                <a:spcPts val="0"/>
              </a:spcBef>
              <a:spcAft>
                <a:spcPts val="0"/>
              </a:spcAft>
              <a:buClr>
                <a:srgbClr val="000000"/>
              </a:buClr>
              <a:buSzPts val="1800"/>
              <a:buFont typeface="Arial"/>
              <a:buNone/>
            </a:pPr>
            <a:r>
              <a:t/>
            </a:r>
            <a:endParaRPr sz="1800"/>
          </a:p>
        </p:txBody>
      </p:sp>
      <p:pic>
        <p:nvPicPr>
          <p:cNvPr id="104" name="Google Shape;104;gdeecc6c747_0_0"/>
          <p:cNvPicPr preferRelativeResize="0"/>
          <p:nvPr/>
        </p:nvPicPr>
        <p:blipFill>
          <a:blip r:embed="rId3">
            <a:alphaModFix/>
          </a:blip>
          <a:stretch>
            <a:fillRect/>
          </a:stretch>
        </p:blipFill>
        <p:spPr>
          <a:xfrm>
            <a:off x="4946000" y="2724775"/>
            <a:ext cx="3886202" cy="19431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0" st="0"/>
                                            </p:txEl>
                                          </p:spTgt>
                                        </p:tgtEl>
                                        <p:attrNameLst>
                                          <p:attrName>style.visibility</p:attrName>
                                        </p:attrNameLst>
                                      </p:cBhvr>
                                      <p:to>
                                        <p:strVal val="visible"/>
                                      </p:to>
                                    </p:set>
                                    <p:animEffect filter="fade" transition="in">
                                      <p:cBhvr>
                                        <p:cTn dur="1000"/>
                                        <p:tgtEl>
                                          <p:spTgt spid="10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1" st="1"/>
                                            </p:txEl>
                                          </p:spTgt>
                                        </p:tgtEl>
                                        <p:attrNameLst>
                                          <p:attrName>style.visibility</p:attrName>
                                        </p:attrNameLst>
                                      </p:cBhvr>
                                      <p:to>
                                        <p:strVal val="visible"/>
                                      </p:to>
                                    </p:set>
                                    <p:animEffect filter="fade" transition="in">
                                      <p:cBhvr>
                                        <p:cTn dur="1000"/>
                                        <p:tgtEl>
                                          <p:spTgt spid="10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2" st="2"/>
                                            </p:txEl>
                                          </p:spTgt>
                                        </p:tgtEl>
                                        <p:attrNameLst>
                                          <p:attrName>style.visibility</p:attrName>
                                        </p:attrNameLst>
                                      </p:cBhvr>
                                      <p:to>
                                        <p:strVal val="visible"/>
                                      </p:to>
                                    </p:set>
                                    <p:animEffect filter="fade" transition="in">
                                      <p:cBhvr>
                                        <p:cTn dur="1000"/>
                                        <p:tgtEl>
                                          <p:spTgt spid="10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3" st="3"/>
                                            </p:txEl>
                                          </p:spTgt>
                                        </p:tgtEl>
                                        <p:attrNameLst>
                                          <p:attrName>style.visibility</p:attrName>
                                        </p:attrNameLst>
                                      </p:cBhvr>
                                      <p:to>
                                        <p:strVal val="visible"/>
                                      </p:to>
                                    </p:set>
                                    <p:animEffect filter="fade" transition="in">
                                      <p:cBhvr>
                                        <p:cTn dur="1000"/>
                                        <p:tgtEl>
                                          <p:spTgt spid="10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4" st="4"/>
                                            </p:txEl>
                                          </p:spTgt>
                                        </p:tgtEl>
                                        <p:attrNameLst>
                                          <p:attrName>style.visibility</p:attrName>
                                        </p:attrNameLst>
                                      </p:cBhvr>
                                      <p:to>
                                        <p:strVal val="visible"/>
                                      </p:to>
                                    </p:set>
                                    <p:animEffect filter="fade" transition="in">
                                      <p:cBhvr>
                                        <p:cTn dur="1000"/>
                                        <p:tgtEl>
                                          <p:spTgt spid="10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5" st="5"/>
                                            </p:txEl>
                                          </p:spTgt>
                                        </p:tgtEl>
                                        <p:attrNameLst>
                                          <p:attrName>style.visibility</p:attrName>
                                        </p:attrNameLst>
                                      </p:cBhvr>
                                      <p:to>
                                        <p:strVal val="visible"/>
                                      </p:to>
                                    </p:set>
                                    <p:animEffect filter="fade" transition="in">
                                      <p:cBhvr>
                                        <p:cTn dur="1000"/>
                                        <p:tgtEl>
                                          <p:spTgt spid="10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6" st="6"/>
                                            </p:txEl>
                                          </p:spTgt>
                                        </p:tgtEl>
                                        <p:attrNameLst>
                                          <p:attrName>style.visibility</p:attrName>
                                        </p:attrNameLst>
                                      </p:cBhvr>
                                      <p:to>
                                        <p:strVal val="visible"/>
                                      </p:to>
                                    </p:set>
                                    <p:animEffect filter="fade" transition="in">
                                      <p:cBhvr>
                                        <p:cTn dur="1000"/>
                                        <p:tgtEl>
                                          <p:spTgt spid="10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7" st="7"/>
                                            </p:txEl>
                                          </p:spTgt>
                                        </p:tgtEl>
                                        <p:attrNameLst>
                                          <p:attrName>style.visibility</p:attrName>
                                        </p:attrNameLst>
                                      </p:cBhvr>
                                      <p:to>
                                        <p:strVal val="visible"/>
                                      </p:to>
                                    </p:set>
                                    <p:animEffect filter="fade" transition="in">
                                      <p:cBhvr>
                                        <p:cTn dur="1000"/>
                                        <p:tgtEl>
                                          <p:spTgt spid="103">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8" st="8"/>
                                            </p:txEl>
                                          </p:spTgt>
                                        </p:tgtEl>
                                        <p:attrNameLst>
                                          <p:attrName>style.visibility</p:attrName>
                                        </p:attrNameLst>
                                      </p:cBhvr>
                                      <p:to>
                                        <p:strVal val="visible"/>
                                      </p:to>
                                    </p:set>
                                    <p:animEffect filter="fade" transition="in">
                                      <p:cBhvr>
                                        <p:cTn dur="1000"/>
                                        <p:tgtEl>
                                          <p:spTgt spid="103">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9" st="9"/>
                                            </p:txEl>
                                          </p:spTgt>
                                        </p:tgtEl>
                                        <p:attrNameLst>
                                          <p:attrName>style.visibility</p:attrName>
                                        </p:attrNameLst>
                                      </p:cBhvr>
                                      <p:to>
                                        <p:strVal val="visible"/>
                                      </p:to>
                                    </p:set>
                                    <p:animEffect filter="fade" transition="in">
                                      <p:cBhvr>
                                        <p:cTn dur="1000"/>
                                        <p:tgtEl>
                                          <p:spTgt spid="103">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10" st="10"/>
                                            </p:txEl>
                                          </p:spTgt>
                                        </p:tgtEl>
                                        <p:attrNameLst>
                                          <p:attrName>style.visibility</p:attrName>
                                        </p:attrNameLst>
                                      </p:cBhvr>
                                      <p:to>
                                        <p:strVal val="visible"/>
                                      </p:to>
                                    </p:set>
                                    <p:animEffect filter="fade" transition="in">
                                      <p:cBhvr>
                                        <p:cTn dur="1000"/>
                                        <p:tgtEl>
                                          <p:spTgt spid="103">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11" st="11"/>
                                            </p:txEl>
                                          </p:spTgt>
                                        </p:tgtEl>
                                        <p:attrNameLst>
                                          <p:attrName>style.visibility</p:attrName>
                                        </p:attrNameLst>
                                      </p:cBhvr>
                                      <p:to>
                                        <p:strVal val="visible"/>
                                      </p:to>
                                    </p:set>
                                    <p:animEffect filter="fade" transition="in">
                                      <p:cBhvr>
                                        <p:cTn dur="1000"/>
                                        <p:tgtEl>
                                          <p:spTgt spid="103">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12" st="12"/>
                                            </p:txEl>
                                          </p:spTgt>
                                        </p:tgtEl>
                                        <p:attrNameLst>
                                          <p:attrName>style.visibility</p:attrName>
                                        </p:attrNameLst>
                                      </p:cBhvr>
                                      <p:to>
                                        <p:strVal val="visible"/>
                                      </p:to>
                                    </p:set>
                                    <p:animEffect filter="fade" transition="in">
                                      <p:cBhvr>
                                        <p:cTn dur="1000"/>
                                        <p:tgtEl>
                                          <p:spTgt spid="103">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13" st="13"/>
                                            </p:txEl>
                                          </p:spTgt>
                                        </p:tgtEl>
                                        <p:attrNameLst>
                                          <p:attrName>style.visibility</p:attrName>
                                        </p:attrNameLst>
                                      </p:cBhvr>
                                      <p:to>
                                        <p:strVal val="visible"/>
                                      </p:to>
                                    </p:set>
                                    <p:animEffect filter="fade" transition="in">
                                      <p:cBhvr>
                                        <p:cTn dur="1000"/>
                                        <p:tgtEl>
                                          <p:spTgt spid="103">
                                            <p:txEl>
                                              <p:pRg end="13" st="1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nkmakes">
  <a:themeElements>
    <a:clrScheme name="Simple Light">
      <a:dk1>
        <a:srgbClr val="5B5BA5"/>
      </a:dk1>
      <a:lt1>
        <a:srgbClr val="FFFFFF"/>
      </a:lt1>
      <a:dk2>
        <a:srgbClr val="E9E9F3"/>
      </a:dk2>
      <a:lt2>
        <a:srgbClr val="F2F6FC"/>
      </a:lt2>
      <a:accent1>
        <a:srgbClr val="E9F7FC"/>
      </a:accent1>
      <a:accent2>
        <a:srgbClr val="FFEFDA"/>
      </a:accent2>
      <a:accent3>
        <a:srgbClr val="ECF8F5"/>
      </a:accent3>
      <a:accent4>
        <a:srgbClr val="FEF2F6"/>
      </a:accent4>
      <a:accent5>
        <a:srgbClr val="E6E6EA"/>
      </a:accent5>
      <a:accent6>
        <a:srgbClr val="F0F6ED"/>
      </a:accent6>
      <a:hlink>
        <a:srgbClr val="3197A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