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Lst>
  <p:sldSz cy="5143500" cx="9144000"/>
  <p:notesSz cx="6858000" cy="9144000"/>
  <p:embeddedFontLst>
    <p:embeddedFont>
      <p:font typeface="Caveat"/>
      <p:regular r:id="rId26"/>
      <p:bold r:id="rId27"/>
    </p:embeddedFont>
    <p:embeddedFont>
      <p:font typeface="Quicksand"/>
      <p:regular r:id="rId28"/>
      <p:bold r:id="rId29"/>
    </p:embeddedFont>
    <p:embeddedFont>
      <p:font typeface="Comfortaa"/>
      <p:regular r:id="rId30"/>
      <p:bold r:id="rId31"/>
    </p:embeddedFont>
    <p:embeddedFont>
      <p:font typeface="Quicksand Light"/>
      <p:regular r:id="rId32"/>
      <p:bold r:id="rId3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34" roundtripDataSignature="AMtx7mgdnKzyK4AErv3lK37pGXrOB/qug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597815D-6451-4859-8EA7-CB690BCEFBBB}">
  <a:tblStyle styleId="{1597815D-6451-4859-8EA7-CB690BCEFBBB}"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Caveat-regular.fntdata"/><Relationship Id="rId25" Type="http://schemas.openxmlformats.org/officeDocument/2006/relationships/slide" Target="slides/slide20.xml"/><Relationship Id="rId28" Type="http://schemas.openxmlformats.org/officeDocument/2006/relationships/font" Target="fonts/Quicksand-regular.fntdata"/><Relationship Id="rId27" Type="http://schemas.openxmlformats.org/officeDocument/2006/relationships/font" Target="fonts/Caveat-bold.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Quicksand-bold.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Comfortaa-bold.fntdata"/><Relationship Id="rId30" Type="http://schemas.openxmlformats.org/officeDocument/2006/relationships/font" Target="fonts/Comfortaa-regular.fntdata"/><Relationship Id="rId11" Type="http://schemas.openxmlformats.org/officeDocument/2006/relationships/slide" Target="slides/slide6.xml"/><Relationship Id="rId33" Type="http://schemas.openxmlformats.org/officeDocument/2006/relationships/font" Target="fonts/QuicksandLight-bold.fntdata"/><Relationship Id="rId10" Type="http://schemas.openxmlformats.org/officeDocument/2006/relationships/slide" Target="slides/slide5.xml"/><Relationship Id="rId32" Type="http://schemas.openxmlformats.org/officeDocument/2006/relationships/font" Target="fonts/QuicksandLight-regular.fntdata"/><Relationship Id="rId13" Type="http://schemas.openxmlformats.org/officeDocument/2006/relationships/slide" Target="slides/slide8.xml"/><Relationship Id="rId12" Type="http://schemas.openxmlformats.org/officeDocument/2006/relationships/slide" Target="slides/slide7.xml"/><Relationship Id="rId34" Type="http://customschemas.google.com/relationships/presentationmetadata" Target="metadata"/><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 name="Shape 23"/>
        <p:cNvGrpSpPr/>
        <p:nvPr/>
      </p:nvGrpSpPr>
      <p:grpSpPr>
        <a:xfrm>
          <a:off x="0" y="0"/>
          <a:ext cx="0" cy="0"/>
          <a:chOff x="0" y="0"/>
          <a:chExt cx="0" cy="0"/>
        </a:xfrm>
      </p:grpSpPr>
      <p:sp>
        <p:nvSpPr>
          <p:cNvPr id="24" name="Google Shape;24;p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 name="Google Shape;25;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100"/>
              <a:buNone/>
            </a:pPr>
            <a:r>
              <a:t/>
            </a:r>
            <a:endParaRPr sz="1000"/>
          </a:p>
          <a:p>
            <a:pPr indent="0" lvl="0" marL="0" rtl="0" algn="l">
              <a:lnSpc>
                <a:spcPct val="115000"/>
              </a:lnSpc>
              <a:spcBef>
                <a:spcPts val="0"/>
              </a:spcBef>
              <a:spcAft>
                <a:spcPts val="0"/>
              </a:spcAft>
              <a:buSzPts val="1100"/>
              <a:buNone/>
            </a:pPr>
            <a:r>
              <a:rPr lang="en-GB" sz="1000"/>
              <a:t>Image by &lt;a href="https://pixabay.com/photos/?utm_source=link-attribution&amp;amp;utm_medium=referral&amp;amp;utm_campaign=image&amp;amp;utm_content=768722"&gt;Free-Photos&lt;/a&gt; from &lt;a href="https://pixabay.com/?utm_source=link-attribution&amp;amp;utm_medium=referral&amp;amp;utm_campaign=image&amp;amp;utm_content=768722"&gt;Pixabay&lt;/a&gt;href="https://pixabay.com/?utm_source=link-attribution&amp;amp;utm_medium=referral&amp;amp;utm_campaign=image&amp;amp;utm_content=328420"&gt;Pixabay&lt;/a&gt;</a:t>
            </a:r>
            <a:endParaRPr sz="1000"/>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p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2" name="Google Shape;122;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Teacher notes:  It is important to highlight this distinction as other programs do use the terms subroutines, procedures and functions, whereas micro:python just uses the word </a:t>
            </a:r>
            <a:r>
              <a:rPr b="1" lang="en-GB" sz="1000"/>
              <a:t>function.</a:t>
            </a:r>
            <a:endParaRPr b="1" sz="1000"/>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p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0" name="Google Shape;130;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Teacher notes: In the next three slides we discuss the crucial use of functions in this program.  However, to start this it is important that the students understand about the power_step variable.  After that we progress to the definition of the set_power() function</a:t>
            </a:r>
            <a:endParaRPr sz="1000"/>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p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9" name="Google Shape;139;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000"/>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p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8" name="Google Shape;148;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000"/>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p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7" name="Google Shape;157;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000"/>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p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6" name="Google Shape;166;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000"/>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5" name="Google Shape;175;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000"/>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p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4" name="Google Shape;184;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000"/>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p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3" name="Google Shape;193;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000"/>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p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2" name="Google Shape;202;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latin typeface="Quicksand"/>
                <a:ea typeface="Quicksand"/>
                <a:cs typeface="Quicksand"/>
                <a:sym typeface="Quicksand"/>
              </a:rPr>
              <a:t>Teacher notes: Depending on how quickly the students completed the investigate task you could choose to just initially do the first modification then do a follow up lesson that really focuses on modification before moving on to making a completely new program using functions and the fan circuit.</a:t>
            </a:r>
            <a:endParaRPr sz="1000">
              <a:latin typeface="Quicksand"/>
              <a:ea typeface="Quicksand"/>
              <a:cs typeface="Quicksand"/>
              <a:sym typeface="Quicksand"/>
            </a:endParaRPr>
          </a:p>
          <a:p>
            <a:pPr indent="0" lvl="0" marL="0" rtl="0" algn="l">
              <a:lnSpc>
                <a:spcPct val="100000"/>
              </a:lnSpc>
              <a:spcBef>
                <a:spcPts val="0"/>
              </a:spcBef>
              <a:spcAft>
                <a:spcPts val="0"/>
              </a:spcAft>
              <a:buSzPts val="1100"/>
              <a:buNone/>
            </a:pPr>
            <a:r>
              <a:t/>
            </a:r>
            <a:endParaRPr sz="1000">
              <a:latin typeface="Quicksand"/>
              <a:ea typeface="Quicksand"/>
              <a:cs typeface="Quicksand"/>
              <a:sym typeface="Quicksand"/>
            </a:endParaRPr>
          </a:p>
          <a:p>
            <a:pPr indent="0" lvl="0" marL="0" rtl="0" algn="l">
              <a:lnSpc>
                <a:spcPct val="100000"/>
              </a:lnSpc>
              <a:spcBef>
                <a:spcPts val="0"/>
              </a:spcBef>
              <a:spcAft>
                <a:spcPts val="0"/>
              </a:spcAft>
              <a:buSzPts val="1100"/>
              <a:buNone/>
            </a:pPr>
            <a:r>
              <a:rPr lang="en-GB" sz="1000">
                <a:latin typeface="Quicksand"/>
                <a:ea typeface="Quicksand"/>
                <a:cs typeface="Quicksand"/>
                <a:sym typeface="Quicksand"/>
              </a:rPr>
              <a:t>Image by &lt;a href="https://pixabay.com/users/maciej326-1771256/?utm_source=link-attribution&amp;amp;utm_medium=referral&amp;amp;utm_campaign=image&amp;amp;utm_content=1945856"&gt;Monika Grafik&lt;/a&gt; from &lt;a </a:t>
            </a:r>
            <a:endParaRPr sz="1000">
              <a:latin typeface="Quicksand"/>
              <a:ea typeface="Quicksand"/>
              <a:cs typeface="Quicksand"/>
              <a:sym typeface="Quicksan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 name="Shape 30"/>
        <p:cNvGrpSpPr/>
        <p:nvPr/>
      </p:nvGrpSpPr>
      <p:grpSpPr>
        <a:xfrm>
          <a:off x="0" y="0"/>
          <a:ext cx="0" cy="0"/>
          <a:chOff x="0" y="0"/>
          <a:chExt cx="0" cy="0"/>
        </a:xfrm>
      </p:grpSpPr>
      <p:sp>
        <p:nvSpPr>
          <p:cNvPr id="31" name="Google Shape;31;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 name="Google Shape;32;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1" name="Google Shape;211;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Teacher notes: The multiple choice quiz will help assess the students knowledge of functions and use of electronics hardware.</a:t>
            </a:r>
            <a:endParaRPr sz="1000"/>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 name="Shape 37"/>
        <p:cNvGrpSpPr/>
        <p:nvPr/>
      </p:nvGrpSpPr>
      <p:grpSpPr>
        <a:xfrm>
          <a:off x="0" y="0"/>
          <a:ext cx="0" cy="0"/>
          <a:chOff x="0" y="0"/>
          <a:chExt cx="0" cy="0"/>
        </a:xfrm>
      </p:grpSpPr>
      <p:sp>
        <p:nvSpPr>
          <p:cNvPr id="38" name="Google Shape;38;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 name="Google Shape;39;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Teacher notes: This should be on the board as the learners enter the room.  The students also have a starter worksheet to write their responses on.</a:t>
            </a:r>
            <a:endParaRPr sz="1000"/>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p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1" name="Google Shape;61;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000">
              <a:latin typeface="Quicksand"/>
              <a:ea typeface="Quicksand"/>
              <a:cs typeface="Quicksand"/>
              <a:sym typeface="Quicksan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4" name="Google Shape;74;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solidFill>
                  <a:srgbClr val="434343"/>
                </a:solidFill>
              </a:rPr>
              <a:t>Teacher notes: Distribute a hard copy of the code to each pair of students so that they can start trying to talk through the code.</a:t>
            </a:r>
            <a:endParaRPr sz="1000">
              <a:solidFill>
                <a:srgbClr val="434343"/>
              </a:solidFill>
            </a:endParaRPr>
          </a:p>
          <a:p>
            <a:pPr indent="0" lvl="0" marL="0" rtl="0" algn="l">
              <a:lnSpc>
                <a:spcPct val="100000"/>
              </a:lnSpc>
              <a:spcBef>
                <a:spcPts val="0"/>
              </a:spcBef>
              <a:spcAft>
                <a:spcPts val="0"/>
              </a:spcAft>
              <a:buSzPts val="1100"/>
              <a:buNone/>
            </a:pPr>
            <a:r>
              <a:t/>
            </a:r>
            <a:endParaRPr sz="1000">
              <a:solidFill>
                <a:srgbClr val="434343"/>
              </a:solidFill>
            </a:endParaRPr>
          </a:p>
          <a:p>
            <a:pPr indent="0" lvl="0" marL="0" rtl="0" algn="l">
              <a:lnSpc>
                <a:spcPct val="100000"/>
              </a:lnSpc>
              <a:spcBef>
                <a:spcPts val="0"/>
              </a:spcBef>
              <a:spcAft>
                <a:spcPts val="0"/>
              </a:spcAft>
              <a:buSzPts val="1100"/>
              <a:buNone/>
            </a:pPr>
            <a:r>
              <a:rPr lang="en-GB" sz="1000">
                <a:solidFill>
                  <a:srgbClr val="434343"/>
                </a:solidFill>
              </a:rPr>
              <a:t>Image by &lt;a href="https://pixabay.com/users/annaliseart-7089643/?utm_source=link-attribution&amp;amp;utm_medium=referral&amp;amp;utm_campaign=image&amp;amp;utm_content=4918299"&gt;Please Don't sell My Artwork AS IS&lt;/a&gt; from &lt;a href="https://pixabay.com/?utm_source=link-attribution&amp;amp;utm_medium=referral&amp;amp;utm_campaign=image&amp;amp;utm_content=4918299"&gt;Pixabay&lt;/a&gt;</a:t>
            </a:r>
            <a:endParaRPr sz="1000">
              <a:solidFill>
                <a:srgbClr val="434343"/>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3" name="Google Shape;83;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Teacher notes: Give the students 5 minutes to work on expressing the program in a couple of sentences.  Walk around listening in to the conversations and steering the students to the right answer.</a:t>
            </a:r>
            <a:endParaRPr sz="1000"/>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2" name="Google Shape;92;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Teacher notes: Once you have decided on your development environment you can edit this slide or add an additional one to specify how the students locate and flash the code to the micro:bit.</a:t>
            </a:r>
            <a:endParaRPr sz="1000"/>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4" name="Google Shape;104;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Teacher notes: Depending on the ability of your students you could give them just the code and ask them what each line does or fill in more of the blanks from the code conversation and just leave a few for them to complete.</a:t>
            </a:r>
            <a:endParaRPr sz="1000"/>
          </a:p>
          <a:p>
            <a:pPr indent="0" lvl="0" marL="0" rtl="0" algn="l">
              <a:lnSpc>
                <a:spcPct val="100000"/>
              </a:lnSpc>
              <a:spcBef>
                <a:spcPts val="0"/>
              </a:spcBef>
              <a:spcAft>
                <a:spcPts val="0"/>
              </a:spcAft>
              <a:buSzPts val="1100"/>
              <a:buNone/>
            </a:pPr>
            <a:r>
              <a:t/>
            </a:r>
            <a:endParaRPr sz="1000"/>
          </a:p>
          <a:p>
            <a:pPr indent="0" lvl="0" marL="0" rtl="0" algn="l">
              <a:lnSpc>
                <a:spcPct val="100000"/>
              </a:lnSpc>
              <a:spcBef>
                <a:spcPts val="0"/>
              </a:spcBef>
              <a:spcAft>
                <a:spcPts val="0"/>
              </a:spcAft>
              <a:buSzPts val="1100"/>
              <a:buNone/>
            </a:pPr>
            <a:r>
              <a:rPr lang="en-GB" sz="1000"/>
              <a:t>Image by &lt;a href="https://pixabay.com/users/moritz320-1260270/?utm_source=link-attribution&amp;amp;utm_medium=referral&amp;amp;utm_campaign=image&amp;amp;utm_content=2245644"&gt;moritz320&lt;/a&gt; from &lt;a href="https://pixabay.com/?utm_source=link-attribution&amp;amp;utm_medium=referral&amp;amp;utm_campaign=image&amp;amp;utm_content=2245644"&gt;Pixabay&lt;/a&gt;</a:t>
            </a:r>
            <a:endParaRPr sz="1000"/>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3" name="Google Shape;113;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sz="1000"/>
              <a:t>Teacher notes: This lesson focuses on functions.  However, it is important to encourage students to keep spotting programming features and using the correct terminology to describe them. </a:t>
            </a:r>
            <a:endParaRPr sz="1000"/>
          </a:p>
          <a:p>
            <a:pPr indent="0" lvl="0" marL="0" rtl="0" algn="l">
              <a:lnSpc>
                <a:spcPct val="100000"/>
              </a:lnSpc>
              <a:spcBef>
                <a:spcPts val="0"/>
              </a:spcBef>
              <a:spcAft>
                <a:spcPts val="0"/>
              </a:spcAft>
              <a:buSzPts val="1100"/>
              <a:buNone/>
            </a:pPr>
            <a:r>
              <a:rPr lang="en-GB" sz="1000"/>
              <a:t>Image by &lt;a href="https://pixabay.com/users/moritz320-1260270/?utm_source=link-attribution&amp;amp;utm_medium=referral&amp;amp;utm_campaign=image&amp;amp;utm_content=2245644"&gt;moritz320&lt;/a&gt; from &lt;a href="https://pixabay.com/?utm_source=link-attribution&amp;amp;utm_medium=referral&amp;amp;utm_campaign=image&amp;amp;utm_content=2245644"&gt;Pixabay&lt;/a&gt;</a:t>
            </a:r>
            <a:endParaRPr sz="10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_3">
    <p:spTree>
      <p:nvGrpSpPr>
        <p:cNvPr id="10" name="Shape 10"/>
        <p:cNvGrpSpPr/>
        <p:nvPr/>
      </p:nvGrpSpPr>
      <p:grpSpPr>
        <a:xfrm>
          <a:off x="0" y="0"/>
          <a:ext cx="0" cy="0"/>
          <a:chOff x="0" y="0"/>
          <a:chExt cx="0" cy="0"/>
        </a:xfrm>
      </p:grpSpPr>
      <p:sp>
        <p:nvSpPr>
          <p:cNvPr id="11" name="Google Shape;11;p22"/>
          <p:cNvSpPr txBox="1"/>
          <p:nvPr>
            <p:ph type="title"/>
          </p:nvPr>
        </p:nvSpPr>
        <p:spPr>
          <a:xfrm>
            <a:off x="90350" y="470725"/>
            <a:ext cx="8095800" cy="20349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sz="5800">
                <a:solidFill>
                  <a:srgbClr val="666666"/>
                </a:solidFill>
              </a:defRPr>
            </a:lvl1pPr>
            <a:lvl2pPr lvl="1" algn="l">
              <a:lnSpc>
                <a:spcPct val="100000"/>
              </a:lnSpc>
              <a:spcBef>
                <a:spcPts val="0"/>
              </a:spcBef>
              <a:spcAft>
                <a:spcPts val="0"/>
              </a:spcAft>
              <a:buSzPts val="2800"/>
              <a:buNone/>
              <a:defRPr>
                <a:solidFill>
                  <a:srgbClr val="666666"/>
                </a:solidFill>
              </a:defRPr>
            </a:lvl2pPr>
            <a:lvl3pPr lvl="2" algn="l">
              <a:lnSpc>
                <a:spcPct val="100000"/>
              </a:lnSpc>
              <a:spcBef>
                <a:spcPts val="0"/>
              </a:spcBef>
              <a:spcAft>
                <a:spcPts val="0"/>
              </a:spcAft>
              <a:buSzPts val="2800"/>
              <a:buNone/>
              <a:defRPr>
                <a:solidFill>
                  <a:srgbClr val="666666"/>
                </a:solidFill>
              </a:defRPr>
            </a:lvl3pPr>
            <a:lvl4pPr lvl="3" algn="l">
              <a:lnSpc>
                <a:spcPct val="100000"/>
              </a:lnSpc>
              <a:spcBef>
                <a:spcPts val="0"/>
              </a:spcBef>
              <a:spcAft>
                <a:spcPts val="0"/>
              </a:spcAft>
              <a:buSzPts val="2800"/>
              <a:buNone/>
              <a:defRPr>
                <a:solidFill>
                  <a:srgbClr val="666666"/>
                </a:solidFill>
              </a:defRPr>
            </a:lvl4pPr>
            <a:lvl5pPr lvl="4" algn="l">
              <a:lnSpc>
                <a:spcPct val="100000"/>
              </a:lnSpc>
              <a:spcBef>
                <a:spcPts val="0"/>
              </a:spcBef>
              <a:spcAft>
                <a:spcPts val="0"/>
              </a:spcAft>
              <a:buSzPts val="2800"/>
              <a:buNone/>
              <a:defRPr>
                <a:solidFill>
                  <a:srgbClr val="666666"/>
                </a:solidFill>
              </a:defRPr>
            </a:lvl5pPr>
            <a:lvl6pPr lvl="5" algn="l">
              <a:lnSpc>
                <a:spcPct val="100000"/>
              </a:lnSpc>
              <a:spcBef>
                <a:spcPts val="0"/>
              </a:spcBef>
              <a:spcAft>
                <a:spcPts val="0"/>
              </a:spcAft>
              <a:buSzPts val="2800"/>
              <a:buNone/>
              <a:defRPr>
                <a:solidFill>
                  <a:srgbClr val="666666"/>
                </a:solidFill>
              </a:defRPr>
            </a:lvl6pPr>
            <a:lvl7pPr lvl="6" algn="l">
              <a:lnSpc>
                <a:spcPct val="100000"/>
              </a:lnSpc>
              <a:spcBef>
                <a:spcPts val="0"/>
              </a:spcBef>
              <a:spcAft>
                <a:spcPts val="0"/>
              </a:spcAft>
              <a:buSzPts val="2800"/>
              <a:buNone/>
              <a:defRPr>
                <a:solidFill>
                  <a:srgbClr val="666666"/>
                </a:solidFill>
              </a:defRPr>
            </a:lvl7pPr>
            <a:lvl8pPr lvl="7" algn="l">
              <a:lnSpc>
                <a:spcPct val="100000"/>
              </a:lnSpc>
              <a:spcBef>
                <a:spcPts val="0"/>
              </a:spcBef>
              <a:spcAft>
                <a:spcPts val="0"/>
              </a:spcAft>
              <a:buSzPts val="2800"/>
              <a:buNone/>
              <a:defRPr>
                <a:solidFill>
                  <a:srgbClr val="666666"/>
                </a:solidFill>
              </a:defRPr>
            </a:lvl8pPr>
            <a:lvl9pPr lvl="8" algn="l">
              <a:lnSpc>
                <a:spcPct val="100000"/>
              </a:lnSpc>
              <a:spcBef>
                <a:spcPts val="0"/>
              </a:spcBef>
              <a:spcAft>
                <a:spcPts val="0"/>
              </a:spcAft>
              <a:buSzPts val="2800"/>
              <a:buNone/>
              <a:defRPr>
                <a:solidFill>
                  <a:srgbClr val="666666"/>
                </a:solidFill>
              </a:defRPr>
            </a:lvl9pPr>
          </a:lstStyle>
          <a:p/>
        </p:txBody>
      </p:sp>
      <p:sp>
        <p:nvSpPr>
          <p:cNvPr id="12" name="Google Shape;12;p22"/>
          <p:cNvSpPr txBox="1"/>
          <p:nvPr>
            <p:ph idx="1" type="subTitle"/>
          </p:nvPr>
        </p:nvSpPr>
        <p:spPr>
          <a:xfrm>
            <a:off x="532725" y="2665400"/>
            <a:ext cx="8095800" cy="731100"/>
          </a:xfrm>
          <a:prstGeom prst="rect">
            <a:avLst/>
          </a:prstGeom>
          <a:noFill/>
          <a:ln>
            <a:noFill/>
          </a:ln>
        </p:spPr>
        <p:txBody>
          <a:bodyPr anchorCtr="0" anchor="t" bIns="91425" lIns="91425" spcFirstLastPara="1" rIns="91425" wrap="square" tIns="91425">
            <a:noAutofit/>
          </a:bodyPr>
          <a:lstStyle>
            <a:lvl1pPr lvl="0" algn="l">
              <a:lnSpc>
                <a:spcPct val="115000"/>
              </a:lnSpc>
              <a:spcBef>
                <a:spcPts val="0"/>
              </a:spcBef>
              <a:spcAft>
                <a:spcPts val="0"/>
              </a:spcAft>
              <a:buSzPts val="1800"/>
              <a:buNone/>
              <a:defRPr>
                <a:solidFill>
                  <a:srgbClr val="434343"/>
                </a:solidFill>
              </a:defRPr>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1400"/>
              <a:buNone/>
              <a:defRPr/>
            </a:lvl5pPr>
            <a:lvl6pPr lvl="5" algn="l">
              <a:lnSpc>
                <a:spcPct val="115000"/>
              </a:lnSpc>
              <a:spcBef>
                <a:spcPts val="1600"/>
              </a:spcBef>
              <a:spcAft>
                <a:spcPts val="0"/>
              </a:spcAft>
              <a:buSzPts val="14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1400"/>
              <a:buNone/>
              <a:defRPr/>
            </a:lvl8pPr>
            <a:lvl9pPr lvl="8" algn="l">
              <a:lnSpc>
                <a:spcPct val="115000"/>
              </a:lnSpc>
              <a:spcBef>
                <a:spcPts val="1600"/>
              </a:spcBef>
              <a:spcAft>
                <a:spcPts val="1600"/>
              </a:spcAft>
              <a:buSzPts val="14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jectives / Questions / Lists">
  <p:cSld name="TITLE_4_1_1_1_2">
    <p:spTree>
      <p:nvGrpSpPr>
        <p:cNvPr id="13" name="Shape 13"/>
        <p:cNvGrpSpPr/>
        <p:nvPr/>
      </p:nvGrpSpPr>
      <p:grpSpPr>
        <a:xfrm>
          <a:off x="0" y="0"/>
          <a:ext cx="0" cy="0"/>
          <a:chOff x="0" y="0"/>
          <a:chExt cx="0" cy="0"/>
        </a:xfrm>
      </p:grpSpPr>
      <p:sp>
        <p:nvSpPr>
          <p:cNvPr id="14" name="Google Shape;14;p23"/>
          <p:cNvSpPr txBox="1"/>
          <p:nvPr>
            <p:ph idx="1" type="body"/>
          </p:nvPr>
        </p:nvSpPr>
        <p:spPr>
          <a:xfrm>
            <a:off x="310900" y="1017725"/>
            <a:ext cx="8522100" cy="38115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Font typeface="Arial"/>
              <a:buChar char="●"/>
              <a:defRPr>
                <a:latin typeface="Arial"/>
                <a:ea typeface="Arial"/>
                <a:cs typeface="Arial"/>
                <a:sym typeface="Arial"/>
              </a:defRPr>
            </a:lvl1pPr>
            <a:lvl2pPr indent="-317500" lvl="1" marL="914400" algn="l">
              <a:lnSpc>
                <a:spcPct val="115000"/>
              </a:lnSpc>
              <a:spcBef>
                <a:spcPts val="1600"/>
              </a:spcBef>
              <a:spcAft>
                <a:spcPts val="0"/>
              </a:spcAft>
              <a:buSzPts val="1400"/>
              <a:buFont typeface="Arial"/>
              <a:buChar char="○"/>
              <a:defRPr>
                <a:latin typeface="Arial"/>
                <a:ea typeface="Arial"/>
                <a:cs typeface="Arial"/>
                <a:sym typeface="Arial"/>
              </a:defRPr>
            </a:lvl2pPr>
            <a:lvl3pPr indent="-317500" lvl="2" marL="1371600" algn="l">
              <a:lnSpc>
                <a:spcPct val="115000"/>
              </a:lnSpc>
              <a:spcBef>
                <a:spcPts val="1600"/>
              </a:spcBef>
              <a:spcAft>
                <a:spcPts val="0"/>
              </a:spcAft>
              <a:buSzPts val="1400"/>
              <a:buFont typeface="Arial"/>
              <a:buChar char="■"/>
              <a:defRPr>
                <a:latin typeface="Arial"/>
                <a:ea typeface="Arial"/>
                <a:cs typeface="Arial"/>
                <a:sym typeface="Arial"/>
              </a:defRPr>
            </a:lvl3pPr>
            <a:lvl4pPr indent="-317500" lvl="3" marL="1828800" algn="l">
              <a:lnSpc>
                <a:spcPct val="115000"/>
              </a:lnSpc>
              <a:spcBef>
                <a:spcPts val="1600"/>
              </a:spcBef>
              <a:spcAft>
                <a:spcPts val="0"/>
              </a:spcAft>
              <a:buSzPts val="1400"/>
              <a:buFont typeface="Arial"/>
              <a:buChar char="●"/>
              <a:defRPr>
                <a:latin typeface="Arial"/>
                <a:ea typeface="Arial"/>
                <a:cs typeface="Arial"/>
                <a:sym typeface="Arial"/>
              </a:defRPr>
            </a:lvl4pPr>
            <a:lvl5pPr indent="-317500" lvl="4" marL="2286000" algn="l">
              <a:lnSpc>
                <a:spcPct val="115000"/>
              </a:lnSpc>
              <a:spcBef>
                <a:spcPts val="1600"/>
              </a:spcBef>
              <a:spcAft>
                <a:spcPts val="0"/>
              </a:spcAft>
              <a:buSzPts val="1400"/>
              <a:buFont typeface="Arial"/>
              <a:buChar char="○"/>
              <a:defRPr>
                <a:latin typeface="Arial"/>
                <a:ea typeface="Arial"/>
                <a:cs typeface="Arial"/>
                <a:sym typeface="Arial"/>
              </a:defRPr>
            </a:lvl5pPr>
            <a:lvl6pPr indent="-317500" lvl="5" marL="2743200" algn="l">
              <a:lnSpc>
                <a:spcPct val="115000"/>
              </a:lnSpc>
              <a:spcBef>
                <a:spcPts val="1600"/>
              </a:spcBef>
              <a:spcAft>
                <a:spcPts val="0"/>
              </a:spcAft>
              <a:buSzPts val="1400"/>
              <a:buFont typeface="Arial"/>
              <a:buChar char="■"/>
              <a:defRPr>
                <a:latin typeface="Arial"/>
                <a:ea typeface="Arial"/>
                <a:cs typeface="Arial"/>
                <a:sym typeface="Arial"/>
              </a:defRPr>
            </a:lvl6pPr>
            <a:lvl7pPr indent="-317500" lvl="6" marL="3200400" algn="l">
              <a:lnSpc>
                <a:spcPct val="115000"/>
              </a:lnSpc>
              <a:spcBef>
                <a:spcPts val="1600"/>
              </a:spcBef>
              <a:spcAft>
                <a:spcPts val="0"/>
              </a:spcAft>
              <a:buSzPts val="1400"/>
              <a:buFont typeface="Arial"/>
              <a:buChar char="●"/>
              <a:defRPr>
                <a:latin typeface="Arial"/>
                <a:ea typeface="Arial"/>
                <a:cs typeface="Arial"/>
                <a:sym typeface="Arial"/>
              </a:defRPr>
            </a:lvl7pPr>
            <a:lvl8pPr indent="-317500" lvl="7" marL="3657600" algn="l">
              <a:lnSpc>
                <a:spcPct val="115000"/>
              </a:lnSpc>
              <a:spcBef>
                <a:spcPts val="1600"/>
              </a:spcBef>
              <a:spcAft>
                <a:spcPts val="0"/>
              </a:spcAft>
              <a:buSzPts val="1400"/>
              <a:buFont typeface="Arial"/>
              <a:buChar char="○"/>
              <a:defRPr>
                <a:latin typeface="Arial"/>
                <a:ea typeface="Arial"/>
                <a:cs typeface="Arial"/>
                <a:sym typeface="Arial"/>
              </a:defRPr>
            </a:lvl8pPr>
            <a:lvl9pPr indent="-317500" lvl="8" marL="4114800" algn="l">
              <a:lnSpc>
                <a:spcPct val="115000"/>
              </a:lnSpc>
              <a:spcBef>
                <a:spcPts val="1600"/>
              </a:spcBef>
              <a:spcAft>
                <a:spcPts val="1600"/>
              </a:spcAft>
              <a:buSzPts val="1400"/>
              <a:buFont typeface="Arial"/>
              <a:buChar char="■"/>
              <a:defRPr>
                <a:latin typeface="Arial"/>
                <a:ea typeface="Arial"/>
                <a:cs typeface="Arial"/>
                <a:sym typeface="Arial"/>
              </a:defRPr>
            </a:lvl9pPr>
          </a:lstStyle>
          <a:p/>
        </p:txBody>
      </p:sp>
      <p:sp>
        <p:nvSpPr>
          <p:cNvPr id="15" name="Google Shape;15;p23"/>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2800"/>
              <a:buNone/>
              <a:defRPr sz="20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6" name="Google Shape;16;p23"/>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lvl1pPr indent="0" lvl="0"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1pPr>
            <a:lvl2pPr indent="0" lvl="1"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2pPr>
            <a:lvl3pPr indent="0" lvl="2"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3pPr>
            <a:lvl4pPr indent="0" lvl="3"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4pPr>
            <a:lvl5pPr indent="0" lvl="4"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5pPr>
            <a:lvl6pPr indent="0" lvl="5"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6pPr>
            <a:lvl7pPr indent="0" lvl="6"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7pPr>
            <a:lvl8pPr indent="0" lvl="7"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8pPr>
            <a:lvl9pPr indent="0" lvl="8"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or Images side by side">
  <p:cSld name="TITLE_4_1_1_1_3_1_1_1">
    <p:spTree>
      <p:nvGrpSpPr>
        <p:cNvPr id="17" name="Shape 17"/>
        <p:cNvGrpSpPr/>
        <p:nvPr/>
      </p:nvGrpSpPr>
      <p:grpSpPr>
        <a:xfrm>
          <a:off x="0" y="0"/>
          <a:ext cx="0" cy="0"/>
          <a:chOff x="0" y="0"/>
          <a:chExt cx="0" cy="0"/>
        </a:xfrm>
      </p:grpSpPr>
      <p:sp>
        <p:nvSpPr>
          <p:cNvPr id="18" name="Google Shape;18;p24"/>
          <p:cNvSpPr txBox="1"/>
          <p:nvPr>
            <p:ph idx="1" type="body"/>
          </p:nvPr>
        </p:nvSpPr>
        <p:spPr>
          <a:xfrm>
            <a:off x="310900" y="1170124"/>
            <a:ext cx="4096500" cy="36591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Font typeface="Arial"/>
              <a:buChar char="●"/>
              <a:defRPr>
                <a:latin typeface="Arial"/>
                <a:ea typeface="Arial"/>
                <a:cs typeface="Arial"/>
                <a:sym typeface="Arial"/>
              </a:defRPr>
            </a:lvl1pPr>
            <a:lvl2pPr indent="-317500" lvl="1" marL="914400" algn="l">
              <a:lnSpc>
                <a:spcPct val="115000"/>
              </a:lnSpc>
              <a:spcBef>
                <a:spcPts val="1600"/>
              </a:spcBef>
              <a:spcAft>
                <a:spcPts val="0"/>
              </a:spcAft>
              <a:buSzPts val="1400"/>
              <a:buFont typeface="Arial"/>
              <a:buChar char="○"/>
              <a:defRPr>
                <a:latin typeface="Arial"/>
                <a:ea typeface="Arial"/>
                <a:cs typeface="Arial"/>
                <a:sym typeface="Arial"/>
              </a:defRPr>
            </a:lvl2pPr>
            <a:lvl3pPr indent="-317500" lvl="2" marL="1371600" algn="l">
              <a:lnSpc>
                <a:spcPct val="115000"/>
              </a:lnSpc>
              <a:spcBef>
                <a:spcPts val="1600"/>
              </a:spcBef>
              <a:spcAft>
                <a:spcPts val="0"/>
              </a:spcAft>
              <a:buSzPts val="1400"/>
              <a:buFont typeface="Arial"/>
              <a:buChar char="■"/>
              <a:defRPr>
                <a:latin typeface="Arial"/>
                <a:ea typeface="Arial"/>
                <a:cs typeface="Arial"/>
                <a:sym typeface="Arial"/>
              </a:defRPr>
            </a:lvl3pPr>
            <a:lvl4pPr indent="-317500" lvl="3" marL="1828800" algn="l">
              <a:lnSpc>
                <a:spcPct val="115000"/>
              </a:lnSpc>
              <a:spcBef>
                <a:spcPts val="1600"/>
              </a:spcBef>
              <a:spcAft>
                <a:spcPts val="0"/>
              </a:spcAft>
              <a:buSzPts val="1400"/>
              <a:buFont typeface="Arial"/>
              <a:buChar char="●"/>
              <a:defRPr>
                <a:latin typeface="Arial"/>
                <a:ea typeface="Arial"/>
                <a:cs typeface="Arial"/>
                <a:sym typeface="Arial"/>
              </a:defRPr>
            </a:lvl4pPr>
            <a:lvl5pPr indent="-317500" lvl="4" marL="2286000" algn="l">
              <a:lnSpc>
                <a:spcPct val="115000"/>
              </a:lnSpc>
              <a:spcBef>
                <a:spcPts val="1600"/>
              </a:spcBef>
              <a:spcAft>
                <a:spcPts val="0"/>
              </a:spcAft>
              <a:buSzPts val="1400"/>
              <a:buFont typeface="Arial"/>
              <a:buChar char="○"/>
              <a:defRPr>
                <a:latin typeface="Arial"/>
                <a:ea typeface="Arial"/>
                <a:cs typeface="Arial"/>
                <a:sym typeface="Arial"/>
              </a:defRPr>
            </a:lvl5pPr>
            <a:lvl6pPr indent="-317500" lvl="5" marL="2743200" algn="l">
              <a:lnSpc>
                <a:spcPct val="115000"/>
              </a:lnSpc>
              <a:spcBef>
                <a:spcPts val="1600"/>
              </a:spcBef>
              <a:spcAft>
                <a:spcPts val="0"/>
              </a:spcAft>
              <a:buSzPts val="1400"/>
              <a:buFont typeface="Arial"/>
              <a:buChar char="■"/>
              <a:defRPr>
                <a:latin typeface="Arial"/>
                <a:ea typeface="Arial"/>
                <a:cs typeface="Arial"/>
                <a:sym typeface="Arial"/>
              </a:defRPr>
            </a:lvl6pPr>
            <a:lvl7pPr indent="-317500" lvl="6" marL="3200400" algn="l">
              <a:lnSpc>
                <a:spcPct val="115000"/>
              </a:lnSpc>
              <a:spcBef>
                <a:spcPts val="1600"/>
              </a:spcBef>
              <a:spcAft>
                <a:spcPts val="0"/>
              </a:spcAft>
              <a:buSzPts val="1400"/>
              <a:buFont typeface="Arial"/>
              <a:buChar char="●"/>
              <a:defRPr>
                <a:latin typeface="Arial"/>
                <a:ea typeface="Arial"/>
                <a:cs typeface="Arial"/>
                <a:sym typeface="Arial"/>
              </a:defRPr>
            </a:lvl7pPr>
            <a:lvl8pPr indent="-317500" lvl="7" marL="3657600" algn="l">
              <a:lnSpc>
                <a:spcPct val="115000"/>
              </a:lnSpc>
              <a:spcBef>
                <a:spcPts val="1600"/>
              </a:spcBef>
              <a:spcAft>
                <a:spcPts val="0"/>
              </a:spcAft>
              <a:buSzPts val="1400"/>
              <a:buFont typeface="Arial"/>
              <a:buChar char="○"/>
              <a:defRPr>
                <a:latin typeface="Arial"/>
                <a:ea typeface="Arial"/>
                <a:cs typeface="Arial"/>
                <a:sym typeface="Arial"/>
              </a:defRPr>
            </a:lvl8pPr>
            <a:lvl9pPr indent="-317500" lvl="8" marL="4114800" algn="l">
              <a:lnSpc>
                <a:spcPct val="115000"/>
              </a:lnSpc>
              <a:spcBef>
                <a:spcPts val="1600"/>
              </a:spcBef>
              <a:spcAft>
                <a:spcPts val="1600"/>
              </a:spcAft>
              <a:buSzPts val="1400"/>
              <a:buFont typeface="Arial"/>
              <a:buChar char="■"/>
              <a:defRPr>
                <a:latin typeface="Arial"/>
                <a:ea typeface="Arial"/>
                <a:cs typeface="Arial"/>
                <a:sym typeface="Arial"/>
              </a:defRPr>
            </a:lvl9pPr>
          </a:lstStyle>
          <a:p/>
        </p:txBody>
      </p:sp>
      <p:sp>
        <p:nvSpPr>
          <p:cNvPr id="19" name="Google Shape;19;p24"/>
          <p:cNvSpPr txBox="1"/>
          <p:nvPr>
            <p:ph type="title"/>
          </p:nvPr>
        </p:nvSpPr>
        <p:spPr>
          <a:xfrm>
            <a:off x="310900" y="319600"/>
            <a:ext cx="8521200" cy="6981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2800"/>
              <a:buNone/>
              <a:defRPr sz="24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0" name="Google Shape;20;p24"/>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lvl1pPr indent="0" lvl="0"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1pPr>
            <a:lvl2pPr indent="0" lvl="1"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2pPr>
            <a:lvl3pPr indent="0" lvl="2"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3pPr>
            <a:lvl4pPr indent="0" lvl="3"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4pPr>
            <a:lvl5pPr indent="0" lvl="4"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5pPr>
            <a:lvl6pPr indent="0" lvl="5"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6pPr>
            <a:lvl7pPr indent="0" lvl="6"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7pPr>
            <a:lvl8pPr indent="0" lvl="7"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8pPr>
            <a:lvl9pPr indent="0" lvl="8" marL="0" marR="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9pPr>
          </a:lstStyle>
          <a:p>
            <a:pPr indent="0" lvl="0" marL="0" rtl="0" algn="ctr">
              <a:spcBef>
                <a:spcPts val="0"/>
              </a:spcBef>
              <a:spcAft>
                <a:spcPts val="0"/>
              </a:spcAft>
              <a:buNone/>
            </a:pPr>
            <a:fld id="{00000000-1234-1234-1234-123412341234}" type="slidenum">
              <a:rPr lang="en-GB"/>
              <a:t>‹#›</a:t>
            </a:fld>
            <a:endParaRPr/>
          </a:p>
        </p:txBody>
      </p:sp>
      <p:sp>
        <p:nvSpPr>
          <p:cNvPr id="21" name="Google Shape;21;p24"/>
          <p:cNvSpPr txBox="1"/>
          <p:nvPr>
            <p:ph idx="2" type="body"/>
          </p:nvPr>
        </p:nvSpPr>
        <p:spPr>
          <a:xfrm>
            <a:off x="4736600" y="1170100"/>
            <a:ext cx="4096500" cy="36591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Font typeface="Arial"/>
              <a:buChar char="●"/>
              <a:defRPr>
                <a:latin typeface="Arial"/>
                <a:ea typeface="Arial"/>
                <a:cs typeface="Arial"/>
                <a:sym typeface="Arial"/>
              </a:defRPr>
            </a:lvl1pPr>
            <a:lvl2pPr indent="-317500" lvl="1" marL="914400" algn="l">
              <a:lnSpc>
                <a:spcPct val="115000"/>
              </a:lnSpc>
              <a:spcBef>
                <a:spcPts val="1600"/>
              </a:spcBef>
              <a:spcAft>
                <a:spcPts val="0"/>
              </a:spcAft>
              <a:buSzPts val="1400"/>
              <a:buFont typeface="Arial"/>
              <a:buChar char="○"/>
              <a:defRPr>
                <a:latin typeface="Arial"/>
                <a:ea typeface="Arial"/>
                <a:cs typeface="Arial"/>
                <a:sym typeface="Arial"/>
              </a:defRPr>
            </a:lvl2pPr>
            <a:lvl3pPr indent="-317500" lvl="2" marL="1371600" algn="l">
              <a:lnSpc>
                <a:spcPct val="115000"/>
              </a:lnSpc>
              <a:spcBef>
                <a:spcPts val="1600"/>
              </a:spcBef>
              <a:spcAft>
                <a:spcPts val="0"/>
              </a:spcAft>
              <a:buSzPts val="1400"/>
              <a:buFont typeface="Arial"/>
              <a:buChar char="■"/>
              <a:defRPr>
                <a:latin typeface="Arial"/>
                <a:ea typeface="Arial"/>
                <a:cs typeface="Arial"/>
                <a:sym typeface="Arial"/>
              </a:defRPr>
            </a:lvl3pPr>
            <a:lvl4pPr indent="-317500" lvl="3" marL="1828800" algn="l">
              <a:lnSpc>
                <a:spcPct val="115000"/>
              </a:lnSpc>
              <a:spcBef>
                <a:spcPts val="1600"/>
              </a:spcBef>
              <a:spcAft>
                <a:spcPts val="0"/>
              </a:spcAft>
              <a:buSzPts val="1400"/>
              <a:buFont typeface="Arial"/>
              <a:buChar char="●"/>
              <a:defRPr>
                <a:latin typeface="Arial"/>
                <a:ea typeface="Arial"/>
                <a:cs typeface="Arial"/>
                <a:sym typeface="Arial"/>
              </a:defRPr>
            </a:lvl4pPr>
            <a:lvl5pPr indent="-317500" lvl="4" marL="2286000" algn="l">
              <a:lnSpc>
                <a:spcPct val="115000"/>
              </a:lnSpc>
              <a:spcBef>
                <a:spcPts val="1600"/>
              </a:spcBef>
              <a:spcAft>
                <a:spcPts val="0"/>
              </a:spcAft>
              <a:buSzPts val="1400"/>
              <a:buFont typeface="Arial"/>
              <a:buChar char="○"/>
              <a:defRPr>
                <a:latin typeface="Arial"/>
                <a:ea typeface="Arial"/>
                <a:cs typeface="Arial"/>
                <a:sym typeface="Arial"/>
              </a:defRPr>
            </a:lvl5pPr>
            <a:lvl6pPr indent="-317500" lvl="5" marL="2743200" algn="l">
              <a:lnSpc>
                <a:spcPct val="115000"/>
              </a:lnSpc>
              <a:spcBef>
                <a:spcPts val="1600"/>
              </a:spcBef>
              <a:spcAft>
                <a:spcPts val="0"/>
              </a:spcAft>
              <a:buSzPts val="1400"/>
              <a:buFont typeface="Arial"/>
              <a:buChar char="■"/>
              <a:defRPr>
                <a:latin typeface="Arial"/>
                <a:ea typeface="Arial"/>
                <a:cs typeface="Arial"/>
                <a:sym typeface="Arial"/>
              </a:defRPr>
            </a:lvl6pPr>
            <a:lvl7pPr indent="-317500" lvl="6" marL="3200400" algn="l">
              <a:lnSpc>
                <a:spcPct val="115000"/>
              </a:lnSpc>
              <a:spcBef>
                <a:spcPts val="1600"/>
              </a:spcBef>
              <a:spcAft>
                <a:spcPts val="0"/>
              </a:spcAft>
              <a:buSzPts val="1400"/>
              <a:buFont typeface="Arial"/>
              <a:buChar char="●"/>
              <a:defRPr>
                <a:latin typeface="Arial"/>
                <a:ea typeface="Arial"/>
                <a:cs typeface="Arial"/>
                <a:sym typeface="Arial"/>
              </a:defRPr>
            </a:lvl7pPr>
            <a:lvl8pPr indent="-317500" lvl="7" marL="3657600" algn="l">
              <a:lnSpc>
                <a:spcPct val="115000"/>
              </a:lnSpc>
              <a:spcBef>
                <a:spcPts val="1600"/>
              </a:spcBef>
              <a:spcAft>
                <a:spcPts val="0"/>
              </a:spcAft>
              <a:buSzPts val="1400"/>
              <a:buFont typeface="Arial"/>
              <a:buChar char="○"/>
              <a:defRPr>
                <a:latin typeface="Arial"/>
                <a:ea typeface="Arial"/>
                <a:cs typeface="Arial"/>
                <a:sym typeface="Arial"/>
              </a:defRPr>
            </a:lvl8pPr>
            <a:lvl9pPr indent="-317500" lvl="8" marL="4114800" algn="l">
              <a:lnSpc>
                <a:spcPct val="115000"/>
              </a:lnSpc>
              <a:spcBef>
                <a:spcPts val="1600"/>
              </a:spcBef>
              <a:spcAft>
                <a:spcPts val="1600"/>
              </a:spcAft>
              <a:buSzPts val="1400"/>
              <a:buFont typeface="Arial"/>
              <a:buChar char="■"/>
              <a:defRPr>
                <a:latin typeface="Arial"/>
                <a:ea typeface="Arial"/>
                <a:cs typeface="Arial"/>
                <a:sym typeface="Arial"/>
              </a:defRPr>
            </a:lvl9pPr>
          </a:lstStyle>
          <a:p/>
        </p:txBody>
      </p:sp>
      <p:sp>
        <p:nvSpPr>
          <p:cNvPr id="22" name="Google Shape;22;p24"/>
          <p:cNvSpPr txBox="1"/>
          <p:nvPr>
            <p:ph idx="3" type="subTitle"/>
          </p:nvPr>
        </p:nvSpPr>
        <p:spPr>
          <a:xfrm>
            <a:off x="0" y="0"/>
            <a:ext cx="3564900" cy="314100"/>
          </a:xfrm>
          <a:prstGeom prst="rect">
            <a:avLst/>
          </a:prstGeom>
          <a:noFill/>
          <a:ln>
            <a:noFill/>
          </a:ln>
        </p:spPr>
        <p:txBody>
          <a:bodyPr anchorCtr="0" anchor="ctr" bIns="91425" lIns="91425" spcFirstLastPara="1" rIns="0" wrap="square" tIns="91425">
            <a:noAutofit/>
          </a:bodyPr>
          <a:lstStyle>
            <a:lvl1pPr lvl="0" algn="l">
              <a:lnSpc>
                <a:spcPct val="100000"/>
              </a:lnSpc>
              <a:spcBef>
                <a:spcPts val="0"/>
              </a:spcBef>
              <a:spcAft>
                <a:spcPts val="0"/>
              </a:spcAft>
              <a:buSzPts val="1800"/>
              <a:buNone/>
              <a:defRPr b="1" sz="1400">
                <a:latin typeface="Arial"/>
                <a:ea typeface="Arial"/>
                <a:cs typeface="Arial"/>
                <a:sym typeface="Arial"/>
              </a:defRPr>
            </a:lvl1pPr>
            <a:lvl2pPr lvl="1" algn="l">
              <a:lnSpc>
                <a:spcPct val="115000"/>
              </a:lnSpc>
              <a:spcBef>
                <a:spcPts val="0"/>
              </a:spcBef>
              <a:spcAft>
                <a:spcPts val="0"/>
              </a:spcAft>
              <a:buSzPts val="1400"/>
              <a:buNone/>
              <a:defRPr sz="1400">
                <a:latin typeface="Arial"/>
                <a:ea typeface="Arial"/>
                <a:cs typeface="Arial"/>
                <a:sym typeface="Arial"/>
              </a:defRPr>
            </a:lvl2pPr>
            <a:lvl3pPr lvl="2" algn="l">
              <a:lnSpc>
                <a:spcPct val="115000"/>
              </a:lnSpc>
              <a:spcBef>
                <a:spcPts val="1600"/>
              </a:spcBef>
              <a:spcAft>
                <a:spcPts val="0"/>
              </a:spcAft>
              <a:buSzPts val="1400"/>
              <a:buNone/>
              <a:defRPr sz="1400">
                <a:latin typeface="Arial"/>
                <a:ea typeface="Arial"/>
                <a:cs typeface="Arial"/>
                <a:sym typeface="Arial"/>
              </a:defRPr>
            </a:lvl3pPr>
            <a:lvl4pPr lvl="3" algn="l">
              <a:lnSpc>
                <a:spcPct val="115000"/>
              </a:lnSpc>
              <a:spcBef>
                <a:spcPts val="1600"/>
              </a:spcBef>
              <a:spcAft>
                <a:spcPts val="0"/>
              </a:spcAft>
              <a:buSzPts val="1400"/>
              <a:buNone/>
              <a:defRPr sz="1400">
                <a:latin typeface="Arial"/>
                <a:ea typeface="Arial"/>
                <a:cs typeface="Arial"/>
                <a:sym typeface="Arial"/>
              </a:defRPr>
            </a:lvl4pPr>
            <a:lvl5pPr lvl="4" algn="l">
              <a:lnSpc>
                <a:spcPct val="115000"/>
              </a:lnSpc>
              <a:spcBef>
                <a:spcPts val="1600"/>
              </a:spcBef>
              <a:spcAft>
                <a:spcPts val="0"/>
              </a:spcAft>
              <a:buSzPts val="1400"/>
              <a:buNone/>
              <a:defRPr sz="1400">
                <a:latin typeface="Arial"/>
                <a:ea typeface="Arial"/>
                <a:cs typeface="Arial"/>
                <a:sym typeface="Arial"/>
              </a:defRPr>
            </a:lvl5pPr>
            <a:lvl6pPr lvl="5" algn="l">
              <a:lnSpc>
                <a:spcPct val="115000"/>
              </a:lnSpc>
              <a:spcBef>
                <a:spcPts val="1600"/>
              </a:spcBef>
              <a:spcAft>
                <a:spcPts val="0"/>
              </a:spcAft>
              <a:buSzPts val="1400"/>
              <a:buNone/>
              <a:defRPr sz="1400">
                <a:latin typeface="Arial"/>
                <a:ea typeface="Arial"/>
                <a:cs typeface="Arial"/>
                <a:sym typeface="Arial"/>
              </a:defRPr>
            </a:lvl6pPr>
            <a:lvl7pPr lvl="6" algn="l">
              <a:lnSpc>
                <a:spcPct val="115000"/>
              </a:lnSpc>
              <a:spcBef>
                <a:spcPts val="1600"/>
              </a:spcBef>
              <a:spcAft>
                <a:spcPts val="0"/>
              </a:spcAft>
              <a:buSzPts val="1400"/>
              <a:buNone/>
              <a:defRPr sz="1400">
                <a:latin typeface="Arial"/>
                <a:ea typeface="Arial"/>
                <a:cs typeface="Arial"/>
                <a:sym typeface="Arial"/>
              </a:defRPr>
            </a:lvl7pPr>
            <a:lvl8pPr lvl="7" algn="l">
              <a:lnSpc>
                <a:spcPct val="115000"/>
              </a:lnSpc>
              <a:spcBef>
                <a:spcPts val="1600"/>
              </a:spcBef>
              <a:spcAft>
                <a:spcPts val="0"/>
              </a:spcAft>
              <a:buSzPts val="1400"/>
              <a:buNone/>
              <a:defRPr sz="1400">
                <a:latin typeface="Arial"/>
                <a:ea typeface="Arial"/>
                <a:cs typeface="Arial"/>
                <a:sym typeface="Arial"/>
              </a:defRPr>
            </a:lvl8pPr>
            <a:lvl9pPr lvl="8" algn="l">
              <a:lnSpc>
                <a:spcPct val="115000"/>
              </a:lnSpc>
              <a:spcBef>
                <a:spcPts val="1600"/>
              </a:spcBef>
              <a:spcAft>
                <a:spcPts val="1600"/>
              </a:spcAft>
              <a:buSzPts val="1400"/>
              <a:buNone/>
              <a:defRPr sz="1400">
                <a:latin typeface="Arial"/>
                <a:ea typeface="Arial"/>
                <a:cs typeface="Arial"/>
                <a:sym typeface="Aria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rgbClr val="F3F3F3"/>
        </a:solidFill>
      </p:bgPr>
    </p:bg>
    <p:spTree>
      <p:nvGrpSpPr>
        <p:cNvPr id="5" name="Shape 5"/>
        <p:cNvGrpSpPr/>
        <p:nvPr/>
      </p:nvGrpSpPr>
      <p:grpSpPr>
        <a:xfrm>
          <a:off x="0" y="0"/>
          <a:ext cx="0" cy="0"/>
          <a:chOff x="0" y="0"/>
          <a:chExt cx="0" cy="0"/>
        </a:xfrm>
      </p:grpSpPr>
      <p:sp>
        <p:nvSpPr>
          <p:cNvPr id="6" name="Google Shape;6;p21"/>
          <p:cNvSpPr txBox="1"/>
          <p:nvPr>
            <p:ph type="title"/>
          </p:nvPr>
        </p:nvSpPr>
        <p:spPr>
          <a:xfrm>
            <a:off x="310900" y="309575"/>
            <a:ext cx="8521500" cy="706800"/>
          </a:xfrm>
          <a:prstGeom prst="rect">
            <a:avLst/>
          </a:prstGeom>
          <a:noFill/>
          <a:ln>
            <a:noFill/>
          </a:ln>
        </p:spPr>
        <p:txBody>
          <a:bodyPr anchorCtr="0" anchor="ctr" bIns="91425" lIns="91425" spcFirstLastPara="1" rIns="91425" wrap="square" tIns="91425">
            <a:noAutofit/>
          </a:bodyPr>
          <a:lstStyle>
            <a:lvl1pPr lvl="0" marR="0" rtl="0" algn="l">
              <a:lnSpc>
                <a:spcPct val="100000"/>
              </a:lnSpc>
              <a:spcBef>
                <a:spcPts val="0"/>
              </a:spcBef>
              <a:spcAft>
                <a:spcPts val="0"/>
              </a:spcAft>
              <a:buClr>
                <a:srgbClr val="666666"/>
              </a:buClr>
              <a:buSzPts val="2800"/>
              <a:buFont typeface="Arial"/>
              <a:buNone/>
              <a:defRPr b="1" i="0" sz="2800" u="none" cap="none" strike="noStrike">
                <a:solidFill>
                  <a:srgbClr val="666666"/>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21"/>
          <p:cNvSpPr txBox="1"/>
          <p:nvPr>
            <p:ph idx="1" type="body"/>
          </p:nvPr>
        </p:nvSpPr>
        <p:spPr>
          <a:xfrm>
            <a:off x="310900" y="1017725"/>
            <a:ext cx="8521500" cy="38103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15000"/>
              </a:lnSpc>
              <a:spcBef>
                <a:spcPts val="0"/>
              </a:spcBef>
              <a:spcAft>
                <a:spcPts val="0"/>
              </a:spcAft>
              <a:buClr>
                <a:srgbClr val="666666"/>
              </a:buClr>
              <a:buSzPts val="1800"/>
              <a:buFont typeface="Quicksand"/>
              <a:buChar char="●"/>
              <a:defRPr b="0" i="0" sz="1800" u="none" cap="none" strike="noStrike">
                <a:solidFill>
                  <a:srgbClr val="666666"/>
                </a:solidFill>
                <a:latin typeface="Quicksand"/>
                <a:ea typeface="Quicksand"/>
                <a:cs typeface="Quicksand"/>
                <a:sym typeface="Quicksand"/>
              </a:defRPr>
            </a:lvl1pPr>
            <a:lvl2pPr indent="-317500" lvl="1" marL="914400" marR="0" rtl="0" algn="l">
              <a:lnSpc>
                <a:spcPct val="115000"/>
              </a:lnSpc>
              <a:spcBef>
                <a:spcPts val="1600"/>
              </a:spcBef>
              <a:spcAft>
                <a:spcPts val="0"/>
              </a:spcAft>
              <a:buClr>
                <a:srgbClr val="666666"/>
              </a:buClr>
              <a:buSzPts val="1400"/>
              <a:buFont typeface="Quicksand"/>
              <a:buChar char="○"/>
              <a:defRPr b="0" i="0" sz="1400" u="none" cap="none" strike="noStrike">
                <a:solidFill>
                  <a:srgbClr val="666666"/>
                </a:solidFill>
                <a:latin typeface="Quicksand"/>
                <a:ea typeface="Quicksand"/>
                <a:cs typeface="Quicksand"/>
                <a:sym typeface="Quicksand"/>
              </a:defRPr>
            </a:lvl2pPr>
            <a:lvl3pPr indent="-317500" lvl="2" marL="1371600" marR="0" rtl="0" algn="l">
              <a:lnSpc>
                <a:spcPct val="115000"/>
              </a:lnSpc>
              <a:spcBef>
                <a:spcPts val="1600"/>
              </a:spcBef>
              <a:spcAft>
                <a:spcPts val="0"/>
              </a:spcAft>
              <a:buClr>
                <a:srgbClr val="666666"/>
              </a:buClr>
              <a:buSzPts val="1400"/>
              <a:buFont typeface="Quicksand"/>
              <a:buChar char="■"/>
              <a:defRPr b="0" i="0" sz="1400" u="none" cap="none" strike="noStrike">
                <a:solidFill>
                  <a:srgbClr val="666666"/>
                </a:solidFill>
                <a:latin typeface="Quicksand"/>
                <a:ea typeface="Quicksand"/>
                <a:cs typeface="Quicksand"/>
                <a:sym typeface="Quicksand"/>
              </a:defRPr>
            </a:lvl3pPr>
            <a:lvl4pPr indent="-317500" lvl="3" marL="1828800" marR="0" rtl="0" algn="l">
              <a:lnSpc>
                <a:spcPct val="115000"/>
              </a:lnSpc>
              <a:spcBef>
                <a:spcPts val="1600"/>
              </a:spcBef>
              <a:spcAft>
                <a:spcPts val="0"/>
              </a:spcAft>
              <a:buClr>
                <a:srgbClr val="666666"/>
              </a:buClr>
              <a:buSzPts val="1400"/>
              <a:buFont typeface="Quicksand"/>
              <a:buChar char="●"/>
              <a:defRPr b="0" i="0" sz="1400" u="none" cap="none" strike="noStrike">
                <a:solidFill>
                  <a:srgbClr val="666666"/>
                </a:solidFill>
                <a:latin typeface="Quicksand"/>
                <a:ea typeface="Quicksand"/>
                <a:cs typeface="Quicksand"/>
                <a:sym typeface="Quicksand"/>
              </a:defRPr>
            </a:lvl4pPr>
            <a:lvl5pPr indent="-317500" lvl="4" marL="2286000" marR="0" rtl="0" algn="l">
              <a:lnSpc>
                <a:spcPct val="115000"/>
              </a:lnSpc>
              <a:spcBef>
                <a:spcPts val="1600"/>
              </a:spcBef>
              <a:spcAft>
                <a:spcPts val="0"/>
              </a:spcAft>
              <a:buClr>
                <a:srgbClr val="666666"/>
              </a:buClr>
              <a:buSzPts val="1400"/>
              <a:buFont typeface="Quicksand"/>
              <a:buChar char="○"/>
              <a:defRPr b="0" i="0" sz="1400" u="none" cap="none" strike="noStrike">
                <a:solidFill>
                  <a:srgbClr val="666666"/>
                </a:solidFill>
                <a:latin typeface="Quicksand"/>
                <a:ea typeface="Quicksand"/>
                <a:cs typeface="Quicksand"/>
                <a:sym typeface="Quicksand"/>
              </a:defRPr>
            </a:lvl5pPr>
            <a:lvl6pPr indent="-317500" lvl="5" marL="2743200" marR="0" rtl="0" algn="l">
              <a:lnSpc>
                <a:spcPct val="115000"/>
              </a:lnSpc>
              <a:spcBef>
                <a:spcPts val="1600"/>
              </a:spcBef>
              <a:spcAft>
                <a:spcPts val="0"/>
              </a:spcAft>
              <a:buClr>
                <a:srgbClr val="666666"/>
              </a:buClr>
              <a:buSzPts val="1400"/>
              <a:buFont typeface="Quicksand"/>
              <a:buChar char="■"/>
              <a:defRPr b="0" i="0" sz="1400" u="none" cap="none" strike="noStrike">
                <a:solidFill>
                  <a:srgbClr val="666666"/>
                </a:solidFill>
                <a:latin typeface="Quicksand"/>
                <a:ea typeface="Quicksand"/>
                <a:cs typeface="Quicksand"/>
                <a:sym typeface="Quicksand"/>
              </a:defRPr>
            </a:lvl6pPr>
            <a:lvl7pPr indent="-317500" lvl="6" marL="3200400" marR="0" rtl="0" algn="l">
              <a:lnSpc>
                <a:spcPct val="115000"/>
              </a:lnSpc>
              <a:spcBef>
                <a:spcPts val="1600"/>
              </a:spcBef>
              <a:spcAft>
                <a:spcPts val="0"/>
              </a:spcAft>
              <a:buClr>
                <a:srgbClr val="666666"/>
              </a:buClr>
              <a:buSzPts val="1400"/>
              <a:buFont typeface="Quicksand"/>
              <a:buChar char="●"/>
              <a:defRPr b="0" i="0" sz="1400" u="none" cap="none" strike="noStrike">
                <a:solidFill>
                  <a:srgbClr val="666666"/>
                </a:solidFill>
                <a:latin typeface="Quicksand"/>
                <a:ea typeface="Quicksand"/>
                <a:cs typeface="Quicksand"/>
                <a:sym typeface="Quicksand"/>
              </a:defRPr>
            </a:lvl7pPr>
            <a:lvl8pPr indent="-317500" lvl="7" marL="3657600" marR="0" rtl="0" algn="l">
              <a:lnSpc>
                <a:spcPct val="115000"/>
              </a:lnSpc>
              <a:spcBef>
                <a:spcPts val="1600"/>
              </a:spcBef>
              <a:spcAft>
                <a:spcPts val="0"/>
              </a:spcAft>
              <a:buClr>
                <a:srgbClr val="666666"/>
              </a:buClr>
              <a:buSzPts val="1400"/>
              <a:buFont typeface="Quicksand"/>
              <a:buChar char="○"/>
              <a:defRPr b="0" i="0" sz="1400" u="none" cap="none" strike="noStrike">
                <a:solidFill>
                  <a:srgbClr val="666666"/>
                </a:solidFill>
                <a:latin typeface="Quicksand"/>
                <a:ea typeface="Quicksand"/>
                <a:cs typeface="Quicksand"/>
                <a:sym typeface="Quicksand"/>
              </a:defRPr>
            </a:lvl8pPr>
            <a:lvl9pPr indent="-317500" lvl="8" marL="4114800" marR="0" rtl="0" algn="l">
              <a:lnSpc>
                <a:spcPct val="115000"/>
              </a:lnSpc>
              <a:spcBef>
                <a:spcPts val="1600"/>
              </a:spcBef>
              <a:spcAft>
                <a:spcPts val="1600"/>
              </a:spcAft>
              <a:buClr>
                <a:srgbClr val="666666"/>
              </a:buClr>
              <a:buSzPts val="1400"/>
              <a:buFont typeface="Quicksand"/>
              <a:buChar char="■"/>
              <a:defRPr b="0" i="0" sz="1400" u="none" cap="none" strike="noStrike">
                <a:solidFill>
                  <a:srgbClr val="666666"/>
                </a:solidFill>
                <a:latin typeface="Quicksand"/>
                <a:ea typeface="Quicksand"/>
                <a:cs typeface="Quicksand"/>
                <a:sym typeface="Quicksand"/>
              </a:defRPr>
            </a:lvl9pPr>
          </a:lstStyle>
          <a:p/>
        </p:txBody>
      </p:sp>
      <p:sp>
        <p:nvSpPr>
          <p:cNvPr id="8" name="Google Shape;8;p21"/>
          <p:cNvSpPr txBox="1"/>
          <p:nvPr>
            <p:ph idx="12" type="sldNum"/>
          </p:nvPr>
        </p:nvSpPr>
        <p:spPr>
          <a:xfrm>
            <a:off x="8832200" y="4829300"/>
            <a:ext cx="311700" cy="314100"/>
          </a:xfrm>
          <a:prstGeom prst="rect">
            <a:avLst/>
          </a:prstGeom>
          <a:noFill/>
          <a:ln>
            <a:noFill/>
          </a:ln>
        </p:spPr>
        <p:txBody>
          <a:bodyPr anchorCtr="0" anchor="ctr" bIns="91425" lIns="91425" spcFirstLastPara="1" rIns="91425" wrap="square" tIns="91425">
            <a:noAutofit/>
          </a:bodyPr>
          <a:lstStyle>
            <a:lvl1pPr indent="0" lvl="0" marL="0" marR="0" rtl="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1pPr>
            <a:lvl2pPr indent="0" lvl="1" marL="0" marR="0" rtl="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2pPr>
            <a:lvl3pPr indent="0" lvl="2" marL="0" marR="0" rtl="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3pPr>
            <a:lvl4pPr indent="0" lvl="3" marL="0" marR="0" rtl="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4pPr>
            <a:lvl5pPr indent="0" lvl="4" marL="0" marR="0" rtl="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5pPr>
            <a:lvl6pPr indent="0" lvl="5" marL="0" marR="0" rtl="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6pPr>
            <a:lvl7pPr indent="0" lvl="6" marL="0" marR="0" rtl="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7pPr>
            <a:lvl8pPr indent="0" lvl="7" marL="0" marR="0" rtl="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8pPr>
            <a:lvl9pPr indent="0" lvl="8" marL="0" marR="0" rtl="0" algn="ctr">
              <a:lnSpc>
                <a:spcPct val="100000"/>
              </a:lnSpc>
              <a:spcBef>
                <a:spcPts val="0"/>
              </a:spcBef>
              <a:spcAft>
                <a:spcPts val="0"/>
              </a:spcAft>
              <a:buClr>
                <a:srgbClr val="000000"/>
              </a:buClr>
              <a:buSzPts val="800"/>
              <a:buFont typeface="Arial"/>
              <a:buNone/>
              <a:defRPr b="0" i="0" sz="800" u="none" cap="none" strike="noStrike">
                <a:solidFill>
                  <a:srgbClr val="494985"/>
                </a:solidFill>
                <a:latin typeface="Quicksand Light"/>
                <a:ea typeface="Quicksand Light"/>
                <a:cs typeface="Quicksand Light"/>
                <a:sym typeface="Quicksand Light"/>
              </a:defRPr>
            </a:lvl9pPr>
          </a:lstStyle>
          <a:p>
            <a:pPr indent="0" lvl="0" marL="0" rtl="0" algn="ctr">
              <a:spcBef>
                <a:spcPts val="0"/>
              </a:spcBef>
              <a:spcAft>
                <a:spcPts val="0"/>
              </a:spcAft>
              <a:buNone/>
            </a:pPr>
            <a:fld id="{00000000-1234-1234-1234-123412341234}" type="slidenum">
              <a:rPr lang="en-GB"/>
              <a:t>‹#›</a:t>
            </a:fld>
            <a:endParaRPr/>
          </a:p>
        </p:txBody>
      </p:sp>
      <p:sp>
        <p:nvSpPr>
          <p:cNvPr id="9" name="Google Shape;9;p21"/>
          <p:cNvSpPr txBox="1"/>
          <p:nvPr/>
        </p:nvSpPr>
        <p:spPr>
          <a:xfrm>
            <a:off x="0" y="4829375"/>
            <a:ext cx="1572300" cy="3141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GB" sz="1200" u="none" cap="none" strike="noStrike">
                <a:solidFill>
                  <a:srgbClr val="666666"/>
                </a:solidFill>
                <a:latin typeface="Quicksand"/>
                <a:ea typeface="Quicksand"/>
                <a:cs typeface="Quicksand"/>
                <a:sym typeface="Quicksand"/>
              </a:rPr>
              <a:t>MONK MAKES LTD</a:t>
            </a:r>
            <a:endParaRPr b="0" i="0" sz="1200" u="none" cap="none" strike="noStrike">
              <a:solidFill>
                <a:srgbClr val="666666"/>
              </a:solidFill>
              <a:latin typeface="Quicksand"/>
              <a:ea typeface="Quicksand"/>
              <a:cs typeface="Quicksand"/>
              <a:sym typeface="Quicksan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196">
          <p15:clr>
            <a:srgbClr val="EA4335"/>
          </p15:clr>
        </p15:guide>
        <p15:guide id="2" orient="horz" pos="196">
          <p15:clr>
            <a:srgbClr val="EA4335"/>
          </p15:clr>
        </p15:guide>
        <p15:guide id="3" orient="horz" pos="641">
          <p15:clr>
            <a:srgbClr val="EA4335"/>
          </p15:clr>
        </p15:guide>
        <p15:guide id="4" pos="2776">
          <p15:clr>
            <a:srgbClr val="EA4335"/>
          </p15:clr>
        </p15:guide>
        <p15:guide id="5" orient="horz" pos="812">
          <p15:clr>
            <a:srgbClr val="EA4335"/>
          </p15:clr>
        </p15:guide>
        <p15:guide id="6" pos="2984">
          <p15:clr>
            <a:srgbClr val="EA4335"/>
          </p15:clr>
        </p15:guide>
        <p15:guide id="7" pos="5564">
          <p15:clr>
            <a:srgbClr val="EA4335"/>
          </p15:clr>
        </p15:guide>
        <p15:guide id="8" orient="horz" pos="2592">
          <p15:clr>
            <a:srgbClr val="EA4335"/>
          </p15:clr>
        </p15:guide>
        <p15:guide id="9" pos="2448">
          <p15:clr>
            <a:srgbClr val="EA4335"/>
          </p15:clr>
        </p15:guide>
        <p15:guide id="10" pos="3312">
          <p15:clr>
            <a:srgbClr val="EA4335"/>
          </p15:clr>
        </p15:guide>
        <p15:guide id="11" orient="horz" pos="3041">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3.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8.jpg"/><Relationship Id="rId4" Type="http://schemas.openxmlformats.org/officeDocument/2006/relationships/image" Target="../media/image1.png"/><Relationship Id="rId5" Type="http://schemas.openxmlformats.org/officeDocument/2006/relationships/image" Target="../media/image2.png"/><Relationship Id="rId6" Type="http://schemas.openxmlformats.org/officeDocument/2006/relationships/image" Target="../media/image16.jpg"/><Relationship Id="rId7" Type="http://schemas.openxmlformats.org/officeDocument/2006/relationships/image" Target="../media/image9.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5.png"/><Relationship Id="rId4" Type="http://schemas.openxmlformats.org/officeDocument/2006/relationships/image" Target="../media/image3.png"/><Relationship Id="rId5" Type="http://schemas.openxmlformats.org/officeDocument/2006/relationships/image" Target="../media/image8.jpg"/><Relationship Id="rId6" Type="http://schemas.openxmlformats.org/officeDocument/2006/relationships/image" Target="../media/image16.jpg"/><Relationship Id="rId7" Type="http://schemas.openxmlformats.org/officeDocument/2006/relationships/image" Target="../media/image6.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6.jpg"/><Relationship Id="rId4" Type="http://schemas.openxmlformats.org/officeDocument/2006/relationships/image" Target="../media/image10.png"/><Relationship Id="rId5" Type="http://schemas.openxmlformats.org/officeDocument/2006/relationships/image" Target="../media/image1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7.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 name="Shape 26"/>
        <p:cNvGrpSpPr/>
        <p:nvPr/>
      </p:nvGrpSpPr>
      <p:grpSpPr>
        <a:xfrm>
          <a:off x="0" y="0"/>
          <a:ext cx="0" cy="0"/>
          <a:chOff x="0" y="0"/>
          <a:chExt cx="0" cy="0"/>
        </a:xfrm>
      </p:grpSpPr>
      <p:sp>
        <p:nvSpPr>
          <p:cNvPr id="27" name="Google Shape;27;p1"/>
          <p:cNvSpPr txBox="1"/>
          <p:nvPr>
            <p:ph type="title"/>
          </p:nvPr>
        </p:nvSpPr>
        <p:spPr>
          <a:xfrm>
            <a:off x="90350" y="470725"/>
            <a:ext cx="8095800" cy="2034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GB" sz="4800"/>
              <a:t>Your biggest fan</a:t>
            </a:r>
            <a:endParaRPr sz="4800"/>
          </a:p>
        </p:txBody>
      </p:sp>
      <p:sp>
        <p:nvSpPr>
          <p:cNvPr id="28" name="Google Shape;28;p1"/>
          <p:cNvSpPr txBox="1"/>
          <p:nvPr>
            <p:ph idx="1" type="subTitle"/>
          </p:nvPr>
        </p:nvSpPr>
        <p:spPr>
          <a:xfrm>
            <a:off x="532725" y="2665400"/>
            <a:ext cx="8095800" cy="731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SzPts val="1800"/>
              <a:buNone/>
            </a:pPr>
            <a:r>
              <a:rPr lang="en-GB" sz="1900">
                <a:latin typeface="Arial"/>
                <a:ea typeface="Arial"/>
                <a:cs typeface="Arial"/>
                <a:sym typeface="Arial"/>
              </a:rPr>
              <a:t>KS3 - Electronics starter kit</a:t>
            </a:r>
            <a:endParaRPr sz="1900">
              <a:latin typeface="Arial"/>
              <a:ea typeface="Arial"/>
              <a:cs typeface="Arial"/>
              <a:sym typeface="Arial"/>
            </a:endParaRPr>
          </a:p>
        </p:txBody>
      </p:sp>
      <p:pic>
        <p:nvPicPr>
          <p:cNvPr id="29" name="Google Shape;29;p1"/>
          <p:cNvPicPr preferRelativeResize="0"/>
          <p:nvPr/>
        </p:nvPicPr>
        <p:blipFill rotWithShape="1">
          <a:blip r:embed="rId3">
            <a:alphaModFix/>
          </a:blip>
          <a:srcRect b="0" l="0" r="0" t="0"/>
          <a:stretch/>
        </p:blipFill>
        <p:spPr>
          <a:xfrm>
            <a:off x="4499575" y="1808263"/>
            <a:ext cx="4221125" cy="2814083"/>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10"/>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Investigate: teacher and students use correct terminology to identify the syntax and features of the program</a:t>
            </a:r>
            <a:endParaRPr/>
          </a:p>
        </p:txBody>
      </p:sp>
      <p:sp>
        <p:nvSpPr>
          <p:cNvPr id="125" name="Google Shape;125;p10"/>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126" name="Google Shape;126;p10"/>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b="0" i="0" lang="en-GB" sz="1400" u="none" cap="none" strike="noStrike">
                <a:solidFill>
                  <a:srgbClr val="666666"/>
                </a:solidFill>
                <a:latin typeface="Quicksand"/>
                <a:ea typeface="Quicksand"/>
                <a:cs typeface="Quicksand"/>
                <a:sym typeface="Quicksand"/>
              </a:rPr>
              <a:t>Activity 3 - slide 3 of 11</a:t>
            </a:r>
            <a:endParaRPr b="0" i="0" sz="1400" u="none" cap="none" strike="noStrike">
              <a:solidFill>
                <a:srgbClr val="666666"/>
              </a:solidFill>
              <a:latin typeface="Quicksand"/>
              <a:ea typeface="Quicksand"/>
              <a:cs typeface="Quicksand"/>
              <a:sym typeface="Quicksand"/>
            </a:endParaRPr>
          </a:p>
        </p:txBody>
      </p:sp>
      <p:sp>
        <p:nvSpPr>
          <p:cNvPr id="127" name="Google Shape;127;p10"/>
          <p:cNvSpPr txBox="1"/>
          <p:nvPr/>
        </p:nvSpPr>
        <p:spPr>
          <a:xfrm>
            <a:off x="310900" y="1017725"/>
            <a:ext cx="8357400" cy="3811500"/>
          </a:xfrm>
          <a:prstGeom prst="rect">
            <a:avLst/>
          </a:prstGeom>
          <a:noFill/>
          <a:ln>
            <a:noFill/>
          </a:ln>
        </p:spPr>
        <p:txBody>
          <a:bodyPr anchorCtr="0" anchor="t" bIns="91425" lIns="91425" spcFirstLastPara="1" rIns="91425" wrap="square" tIns="91425">
            <a:noAutofit/>
          </a:bodyPr>
          <a:lstStyle/>
          <a:p>
            <a:pPr indent="0" lvl="0" marL="0" marR="0" rtl="0" algn="l">
              <a:lnSpc>
                <a:spcPct val="136363"/>
              </a:lnSpc>
              <a:spcBef>
                <a:spcPts val="0"/>
              </a:spcBef>
              <a:spcAft>
                <a:spcPts val="0"/>
              </a:spcAft>
              <a:buClr>
                <a:srgbClr val="000000"/>
              </a:buClr>
              <a:buSzPts val="2000"/>
              <a:buFont typeface="Arial"/>
              <a:buNone/>
            </a:pPr>
            <a:r>
              <a:t/>
            </a:r>
            <a:endParaRPr b="0" i="0" sz="20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2000"/>
              <a:buFont typeface="Arial"/>
              <a:buNone/>
            </a:pPr>
            <a:r>
              <a:rPr b="0" i="0" lang="en-GB" sz="2000" u="none" cap="none" strike="noStrike">
                <a:solidFill>
                  <a:srgbClr val="666666"/>
                </a:solidFill>
                <a:latin typeface="Arial"/>
                <a:ea typeface="Arial"/>
                <a:cs typeface="Arial"/>
                <a:sym typeface="Arial"/>
              </a:rPr>
              <a:t>In python you would have become accustomed to using both procedures and functions under the heading of subroutines. They both pass parameters but functions manipulate data and </a:t>
            </a:r>
            <a:r>
              <a:rPr b="1" i="0" lang="en-GB" sz="2000" u="none" cap="none" strike="noStrike">
                <a:solidFill>
                  <a:srgbClr val="666666"/>
                </a:solidFill>
                <a:latin typeface="Arial"/>
                <a:ea typeface="Arial"/>
                <a:cs typeface="Arial"/>
                <a:sym typeface="Arial"/>
              </a:rPr>
              <a:t>return a result</a:t>
            </a:r>
            <a:r>
              <a:rPr b="0" i="0" lang="en-GB" sz="2000" u="none" cap="none" strike="noStrike">
                <a:solidFill>
                  <a:srgbClr val="666666"/>
                </a:solidFill>
                <a:latin typeface="Arial"/>
                <a:ea typeface="Arial"/>
                <a:cs typeface="Arial"/>
                <a:sym typeface="Arial"/>
              </a:rPr>
              <a:t> back to the main program.</a:t>
            </a:r>
            <a:endParaRPr b="0" i="0" sz="20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2000"/>
              <a:buFont typeface="Arial"/>
              <a:buNone/>
            </a:pPr>
            <a:r>
              <a:t/>
            </a:r>
            <a:endParaRPr b="0" i="0" sz="20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2000"/>
              <a:buFont typeface="Arial"/>
              <a:buNone/>
            </a:pPr>
            <a:r>
              <a:rPr b="0" i="0" lang="en-GB" sz="2000" u="none" cap="none" strike="noStrike">
                <a:solidFill>
                  <a:srgbClr val="666666"/>
                </a:solidFill>
                <a:latin typeface="Arial"/>
                <a:ea typeface="Arial"/>
                <a:cs typeface="Arial"/>
                <a:sym typeface="Arial"/>
              </a:rPr>
              <a:t>The language that micro:bits use is called micropython.  It only uses the term function, even if the program does not explicitly pass a result back.</a:t>
            </a:r>
            <a:endParaRPr b="0" i="0" sz="20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2000"/>
              <a:buFont typeface="Arial"/>
              <a:buNone/>
            </a:pPr>
            <a:r>
              <a:t/>
            </a:r>
            <a:endParaRPr b="0" i="0" sz="2000" u="none" cap="none" strike="noStrike">
              <a:solidFill>
                <a:srgbClr val="666666"/>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11"/>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Investigate: teacher and students use correct terminology to identify the syntax and features of the program</a:t>
            </a:r>
            <a:endParaRPr/>
          </a:p>
        </p:txBody>
      </p:sp>
      <p:sp>
        <p:nvSpPr>
          <p:cNvPr id="133" name="Google Shape;133;p11"/>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134" name="Google Shape;134;p11"/>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b="0" i="0" lang="en-GB" sz="1400" u="none" cap="none" strike="noStrike">
                <a:solidFill>
                  <a:srgbClr val="666666"/>
                </a:solidFill>
                <a:latin typeface="Quicksand"/>
                <a:ea typeface="Quicksand"/>
                <a:cs typeface="Quicksand"/>
                <a:sym typeface="Quicksand"/>
              </a:rPr>
              <a:t>Activity 3 - slide 4 of 11</a:t>
            </a:r>
            <a:endParaRPr b="0" i="0" sz="1400" u="none" cap="none" strike="noStrike">
              <a:solidFill>
                <a:srgbClr val="666666"/>
              </a:solidFill>
              <a:latin typeface="Quicksand"/>
              <a:ea typeface="Quicksand"/>
              <a:cs typeface="Quicksand"/>
              <a:sym typeface="Quicksand"/>
            </a:endParaRPr>
          </a:p>
        </p:txBody>
      </p:sp>
      <p:sp>
        <p:nvSpPr>
          <p:cNvPr id="135" name="Google Shape;135;p11"/>
          <p:cNvSpPr txBox="1"/>
          <p:nvPr/>
        </p:nvSpPr>
        <p:spPr>
          <a:xfrm>
            <a:off x="310900" y="1017725"/>
            <a:ext cx="8427000" cy="3811500"/>
          </a:xfrm>
          <a:prstGeom prst="rect">
            <a:avLst/>
          </a:prstGeom>
          <a:noFill/>
          <a:ln>
            <a:noFill/>
          </a:ln>
        </p:spPr>
        <p:txBody>
          <a:bodyPr anchorCtr="0" anchor="t" bIns="91425" lIns="91425" spcFirstLastPara="1" rIns="91425" wrap="square" tIns="91425">
            <a:noAutofit/>
          </a:bodyPr>
          <a:lstStyle/>
          <a:p>
            <a:pPr indent="0" lvl="0" marL="0" marR="0" rtl="0" algn="l">
              <a:lnSpc>
                <a:spcPct val="136363"/>
              </a:lnSpc>
              <a:spcBef>
                <a:spcPts val="0"/>
              </a:spcBef>
              <a:spcAft>
                <a:spcPts val="0"/>
              </a:spcAft>
              <a:buClr>
                <a:srgbClr val="000000"/>
              </a:buClr>
              <a:buSzPts val="2000"/>
              <a:buFont typeface="Arial"/>
              <a:buNone/>
            </a:pPr>
            <a:r>
              <a:t/>
            </a:r>
            <a:endParaRPr b="0" i="0" sz="20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666666"/>
                </a:solidFill>
                <a:latin typeface="Arial"/>
                <a:ea typeface="Arial"/>
                <a:cs typeface="Arial"/>
                <a:sym typeface="Arial"/>
              </a:rPr>
              <a:t>At the start of the program the variables were initialised, including one called power_step.  What do you think power_step does? Turn to your partner</a:t>
            </a:r>
            <a:endParaRPr b="0" i="0" sz="18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666666"/>
                </a:solidFill>
                <a:latin typeface="Arial"/>
                <a:ea typeface="Arial"/>
                <a:cs typeface="Arial"/>
                <a:sym typeface="Arial"/>
              </a:rPr>
              <a:t>and discuss this.</a:t>
            </a:r>
            <a:endParaRPr b="0" i="0" sz="18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t/>
            </a:r>
            <a:endParaRPr b="1" i="0" sz="18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000000"/>
                </a:solidFill>
                <a:latin typeface="Comfortaa"/>
                <a:ea typeface="Comfortaa"/>
                <a:cs typeface="Comfortaa"/>
                <a:sym typeface="Comfortaa"/>
              </a:rPr>
              <a:t>power_step </a:t>
            </a:r>
            <a:r>
              <a:rPr b="0" i="0" lang="en-GB" sz="1800" u="none" cap="none" strike="noStrike">
                <a:solidFill>
                  <a:srgbClr val="005CC5"/>
                </a:solidFill>
                <a:latin typeface="Comfortaa"/>
                <a:ea typeface="Comfortaa"/>
                <a:cs typeface="Comfortaa"/>
                <a:sym typeface="Comfortaa"/>
              </a:rPr>
              <a:t>=</a:t>
            </a:r>
            <a:r>
              <a:rPr b="0" i="0" lang="en-GB" sz="1800" u="none" cap="none" strike="noStrike">
                <a:solidFill>
                  <a:srgbClr val="000000"/>
                </a:solidFill>
                <a:latin typeface="Comfortaa"/>
                <a:ea typeface="Comfortaa"/>
                <a:cs typeface="Comfortaa"/>
                <a:sym typeface="Comfortaa"/>
              </a:rPr>
              <a:t> (max_power </a:t>
            </a:r>
            <a:r>
              <a:rPr b="0" i="0" lang="en-GB" sz="1800" u="none" cap="none" strike="noStrike">
                <a:solidFill>
                  <a:srgbClr val="005CC5"/>
                </a:solidFill>
                <a:latin typeface="Comfortaa"/>
                <a:ea typeface="Comfortaa"/>
                <a:cs typeface="Comfortaa"/>
                <a:sym typeface="Comfortaa"/>
              </a:rPr>
              <a:t>-</a:t>
            </a:r>
            <a:r>
              <a:rPr b="0" i="0" lang="en-GB" sz="1800" u="none" cap="none" strike="noStrike">
                <a:solidFill>
                  <a:srgbClr val="000000"/>
                </a:solidFill>
                <a:latin typeface="Comfortaa"/>
                <a:ea typeface="Comfortaa"/>
                <a:cs typeface="Comfortaa"/>
                <a:sym typeface="Comfortaa"/>
              </a:rPr>
              <a:t> min_power) </a:t>
            </a:r>
            <a:r>
              <a:rPr b="0" i="0" lang="en-GB" sz="1800" u="none" cap="none" strike="noStrike">
                <a:solidFill>
                  <a:srgbClr val="005CC5"/>
                </a:solidFill>
                <a:latin typeface="Comfortaa"/>
                <a:ea typeface="Comfortaa"/>
                <a:cs typeface="Comfortaa"/>
                <a:sym typeface="Comfortaa"/>
              </a:rPr>
              <a:t>/</a:t>
            </a:r>
            <a:r>
              <a:rPr b="0" i="0" lang="en-GB" sz="1800" u="none" cap="none" strike="noStrike">
                <a:solidFill>
                  <a:srgbClr val="000000"/>
                </a:solidFill>
                <a:latin typeface="Comfortaa"/>
                <a:ea typeface="Comfortaa"/>
                <a:cs typeface="Comfortaa"/>
                <a:sym typeface="Comfortaa"/>
              </a:rPr>
              <a:t> </a:t>
            </a:r>
            <a:r>
              <a:rPr b="0" i="0" lang="en-GB" sz="1800" u="none" cap="none" strike="noStrike">
                <a:solidFill>
                  <a:srgbClr val="005CC5"/>
                </a:solidFill>
                <a:latin typeface="Comfortaa"/>
                <a:ea typeface="Comfortaa"/>
                <a:cs typeface="Comfortaa"/>
                <a:sym typeface="Comfortaa"/>
              </a:rPr>
              <a:t>9</a:t>
            </a:r>
            <a:endParaRPr b="1" i="0" sz="2600" u="none" cap="none" strike="noStrike">
              <a:solidFill>
                <a:srgbClr val="000000"/>
              </a:solidFill>
              <a:latin typeface="Comfortaa"/>
              <a:ea typeface="Comfortaa"/>
              <a:cs typeface="Comfortaa"/>
              <a:sym typeface="Comfortaa"/>
            </a:endParaRPr>
          </a:p>
          <a:p>
            <a:pPr indent="0" lvl="0" marL="0" marR="0" rtl="0" algn="l">
              <a:lnSpc>
                <a:spcPct val="136363"/>
              </a:lnSpc>
              <a:spcBef>
                <a:spcPts val="0"/>
              </a:spcBef>
              <a:spcAft>
                <a:spcPts val="0"/>
              </a:spcAft>
              <a:buClr>
                <a:srgbClr val="000000"/>
              </a:buClr>
              <a:buSzPts val="1800"/>
              <a:buFont typeface="Arial"/>
              <a:buNone/>
            </a:pPr>
            <a:r>
              <a:t/>
            </a:r>
            <a:endParaRPr b="0" i="0" sz="1800" u="none" cap="none" strike="noStrike">
              <a:solidFill>
                <a:srgbClr val="666666"/>
              </a:solidFill>
              <a:latin typeface="Caveat"/>
              <a:ea typeface="Caveat"/>
              <a:cs typeface="Caveat"/>
              <a:sym typeface="Caveat"/>
            </a:endParaRPr>
          </a:p>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666666"/>
                </a:solidFill>
                <a:latin typeface="Arial"/>
                <a:ea typeface="Arial"/>
                <a:cs typeface="Arial"/>
                <a:sym typeface="Arial"/>
              </a:rPr>
              <a:t>It creates a 9 steps of power which enable the fan to go faster or slower</a:t>
            </a:r>
            <a:endParaRPr b="0" i="0" sz="1800" u="none" cap="none" strike="noStrike">
              <a:solidFill>
                <a:srgbClr val="666666"/>
              </a:solidFill>
              <a:latin typeface="Caveat"/>
              <a:ea typeface="Caveat"/>
              <a:cs typeface="Caveat"/>
              <a:sym typeface="Caveat"/>
            </a:endParaRPr>
          </a:p>
          <a:p>
            <a:pPr indent="0" lvl="0" marL="0" marR="0" rtl="0" algn="l">
              <a:lnSpc>
                <a:spcPct val="136363"/>
              </a:lnSpc>
              <a:spcBef>
                <a:spcPts val="0"/>
              </a:spcBef>
              <a:spcAft>
                <a:spcPts val="0"/>
              </a:spcAft>
              <a:buClr>
                <a:srgbClr val="000000"/>
              </a:buClr>
              <a:buSzPts val="1800"/>
              <a:buFont typeface="Arial"/>
              <a:buNone/>
            </a:pPr>
            <a:r>
              <a:t/>
            </a:r>
            <a:endParaRPr b="0" i="0" sz="1800" u="none" cap="none" strike="noStrike">
              <a:solidFill>
                <a:srgbClr val="FF00FF"/>
              </a:solidFill>
              <a:latin typeface="Caveat"/>
              <a:ea typeface="Caveat"/>
              <a:cs typeface="Caveat"/>
              <a:sym typeface="Caveat"/>
            </a:endParaRPr>
          </a:p>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FF00FF"/>
                </a:solidFill>
                <a:latin typeface="Arial"/>
                <a:ea typeface="Arial"/>
                <a:cs typeface="Arial"/>
                <a:sym typeface="Arial"/>
              </a:rPr>
              <a:t>set power_step variable to be equal to max_power minus in_power divided by 9</a:t>
            </a:r>
            <a:endParaRPr b="1" i="0" sz="1800" u="none" cap="none" strike="noStrike">
              <a:solidFill>
                <a:srgbClr val="434343"/>
              </a:solidFill>
              <a:latin typeface="Arial"/>
              <a:ea typeface="Arial"/>
              <a:cs typeface="Arial"/>
              <a:sym typeface="Arial"/>
            </a:endParaRPr>
          </a:p>
        </p:txBody>
      </p:sp>
      <p:pic>
        <p:nvPicPr>
          <p:cNvPr id="136" name="Google Shape;136;p11"/>
          <p:cNvPicPr preferRelativeResize="0"/>
          <p:nvPr/>
        </p:nvPicPr>
        <p:blipFill rotWithShape="1">
          <a:blip r:embed="rId3">
            <a:alphaModFix/>
          </a:blip>
          <a:srcRect b="0" l="0" r="0" t="0"/>
          <a:stretch/>
        </p:blipFill>
        <p:spPr>
          <a:xfrm>
            <a:off x="7305850" y="1613675"/>
            <a:ext cx="1838199" cy="191602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5">
                                            <p:txEl>
                                              <p:pRg end="0" st="0"/>
                                            </p:txEl>
                                          </p:spTgt>
                                        </p:tgtEl>
                                        <p:attrNameLst>
                                          <p:attrName>style.visibility</p:attrName>
                                        </p:attrNameLst>
                                      </p:cBhvr>
                                      <p:to>
                                        <p:strVal val="visible"/>
                                      </p:to>
                                    </p:set>
                                    <p:animEffect filter="fade" transition="in">
                                      <p:cBhvr>
                                        <p:cTn dur="1000"/>
                                        <p:tgtEl>
                                          <p:spTgt spid="135">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5">
                                            <p:txEl>
                                              <p:pRg end="1" st="1"/>
                                            </p:txEl>
                                          </p:spTgt>
                                        </p:tgtEl>
                                        <p:attrNameLst>
                                          <p:attrName>style.visibility</p:attrName>
                                        </p:attrNameLst>
                                      </p:cBhvr>
                                      <p:to>
                                        <p:strVal val="visible"/>
                                      </p:to>
                                    </p:set>
                                    <p:animEffect filter="fade" transition="in">
                                      <p:cBhvr>
                                        <p:cTn dur="1000"/>
                                        <p:tgtEl>
                                          <p:spTgt spid="135">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5">
                                            <p:txEl>
                                              <p:pRg end="2" st="2"/>
                                            </p:txEl>
                                          </p:spTgt>
                                        </p:tgtEl>
                                        <p:attrNameLst>
                                          <p:attrName>style.visibility</p:attrName>
                                        </p:attrNameLst>
                                      </p:cBhvr>
                                      <p:to>
                                        <p:strVal val="visible"/>
                                      </p:to>
                                    </p:set>
                                    <p:animEffect filter="fade" transition="in">
                                      <p:cBhvr>
                                        <p:cTn dur="1000"/>
                                        <p:tgtEl>
                                          <p:spTgt spid="135">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5">
                                            <p:txEl>
                                              <p:pRg end="3" st="3"/>
                                            </p:txEl>
                                          </p:spTgt>
                                        </p:tgtEl>
                                        <p:attrNameLst>
                                          <p:attrName>style.visibility</p:attrName>
                                        </p:attrNameLst>
                                      </p:cBhvr>
                                      <p:to>
                                        <p:strVal val="visible"/>
                                      </p:to>
                                    </p:set>
                                    <p:animEffect filter="fade" transition="in">
                                      <p:cBhvr>
                                        <p:cTn dur="1000"/>
                                        <p:tgtEl>
                                          <p:spTgt spid="135">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5">
                                            <p:txEl>
                                              <p:pRg end="4" st="4"/>
                                            </p:txEl>
                                          </p:spTgt>
                                        </p:tgtEl>
                                        <p:attrNameLst>
                                          <p:attrName>style.visibility</p:attrName>
                                        </p:attrNameLst>
                                      </p:cBhvr>
                                      <p:to>
                                        <p:strVal val="visible"/>
                                      </p:to>
                                    </p:set>
                                    <p:animEffect filter="fade" transition="in">
                                      <p:cBhvr>
                                        <p:cTn dur="1000"/>
                                        <p:tgtEl>
                                          <p:spTgt spid="135">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5">
                                            <p:txEl>
                                              <p:pRg end="5" st="5"/>
                                            </p:txEl>
                                          </p:spTgt>
                                        </p:tgtEl>
                                        <p:attrNameLst>
                                          <p:attrName>style.visibility</p:attrName>
                                        </p:attrNameLst>
                                      </p:cBhvr>
                                      <p:to>
                                        <p:strVal val="visible"/>
                                      </p:to>
                                    </p:set>
                                    <p:animEffect filter="fade" transition="in">
                                      <p:cBhvr>
                                        <p:cTn dur="1000"/>
                                        <p:tgtEl>
                                          <p:spTgt spid="135">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5">
                                            <p:txEl>
                                              <p:pRg end="6" st="6"/>
                                            </p:txEl>
                                          </p:spTgt>
                                        </p:tgtEl>
                                        <p:attrNameLst>
                                          <p:attrName>style.visibility</p:attrName>
                                        </p:attrNameLst>
                                      </p:cBhvr>
                                      <p:to>
                                        <p:strVal val="visible"/>
                                      </p:to>
                                    </p:set>
                                    <p:animEffect filter="fade" transition="in">
                                      <p:cBhvr>
                                        <p:cTn dur="1000"/>
                                        <p:tgtEl>
                                          <p:spTgt spid="135">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5">
                                            <p:txEl>
                                              <p:pRg end="7" st="7"/>
                                            </p:txEl>
                                          </p:spTgt>
                                        </p:tgtEl>
                                        <p:attrNameLst>
                                          <p:attrName>style.visibility</p:attrName>
                                        </p:attrNameLst>
                                      </p:cBhvr>
                                      <p:to>
                                        <p:strVal val="visible"/>
                                      </p:to>
                                    </p:set>
                                    <p:animEffect filter="fade" transition="in">
                                      <p:cBhvr>
                                        <p:cTn dur="1000"/>
                                        <p:tgtEl>
                                          <p:spTgt spid="135">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5">
                                            <p:txEl>
                                              <p:pRg end="8" st="8"/>
                                            </p:txEl>
                                          </p:spTgt>
                                        </p:tgtEl>
                                        <p:attrNameLst>
                                          <p:attrName>style.visibility</p:attrName>
                                        </p:attrNameLst>
                                      </p:cBhvr>
                                      <p:to>
                                        <p:strVal val="visible"/>
                                      </p:to>
                                    </p:set>
                                    <p:animEffect filter="fade" transition="in">
                                      <p:cBhvr>
                                        <p:cTn dur="1000"/>
                                        <p:tgtEl>
                                          <p:spTgt spid="135">
                                            <p:txEl>
                                              <p:pRg end="8" st="8"/>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p12"/>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Investigate: teacher and students use correct terminology to identify the syntax and features of the program</a:t>
            </a:r>
            <a:endParaRPr/>
          </a:p>
        </p:txBody>
      </p:sp>
      <p:sp>
        <p:nvSpPr>
          <p:cNvPr id="142" name="Google Shape;142;p12"/>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143" name="Google Shape;143;p12"/>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b="0" i="0" lang="en-GB" sz="1400" u="none" cap="none" strike="noStrike">
                <a:solidFill>
                  <a:srgbClr val="666666"/>
                </a:solidFill>
                <a:latin typeface="Quicksand"/>
                <a:ea typeface="Quicksand"/>
                <a:cs typeface="Quicksand"/>
                <a:sym typeface="Quicksand"/>
              </a:rPr>
              <a:t>Activity 3 - slide 5 of 11</a:t>
            </a:r>
            <a:endParaRPr b="0" i="0" sz="1400" u="none" cap="none" strike="noStrike">
              <a:solidFill>
                <a:srgbClr val="666666"/>
              </a:solidFill>
              <a:latin typeface="Quicksand"/>
              <a:ea typeface="Quicksand"/>
              <a:cs typeface="Quicksand"/>
              <a:sym typeface="Quicksand"/>
            </a:endParaRPr>
          </a:p>
        </p:txBody>
      </p:sp>
      <p:sp>
        <p:nvSpPr>
          <p:cNvPr id="144" name="Google Shape;144;p12"/>
          <p:cNvSpPr txBox="1"/>
          <p:nvPr/>
        </p:nvSpPr>
        <p:spPr>
          <a:xfrm>
            <a:off x="310900" y="1017725"/>
            <a:ext cx="7708500" cy="3811500"/>
          </a:xfrm>
          <a:prstGeom prst="rect">
            <a:avLst/>
          </a:prstGeom>
          <a:noFill/>
          <a:ln>
            <a:noFill/>
          </a:ln>
        </p:spPr>
        <p:txBody>
          <a:bodyPr anchorCtr="0" anchor="t" bIns="91425" lIns="91425" spcFirstLastPara="1" rIns="91425" wrap="square" tIns="91425">
            <a:noAutofit/>
          </a:bodyPr>
          <a:lstStyle/>
          <a:p>
            <a:pPr indent="0" lvl="0" marL="0" marR="0" rtl="0" algn="l">
              <a:lnSpc>
                <a:spcPct val="136363"/>
              </a:lnSpc>
              <a:spcBef>
                <a:spcPts val="0"/>
              </a:spcBef>
              <a:spcAft>
                <a:spcPts val="0"/>
              </a:spcAft>
              <a:buClr>
                <a:srgbClr val="000000"/>
              </a:buClr>
              <a:buSzPts val="2000"/>
              <a:buFont typeface="Arial"/>
              <a:buNone/>
            </a:pPr>
            <a:r>
              <a:t/>
            </a:r>
            <a:endParaRPr b="1" i="0" sz="20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2000"/>
              <a:buFont typeface="Arial"/>
              <a:buNone/>
            </a:pPr>
            <a:r>
              <a:rPr b="1" i="0" lang="en-GB" sz="2000" u="none" cap="none" strike="noStrike">
                <a:solidFill>
                  <a:srgbClr val="666666"/>
                </a:solidFill>
                <a:latin typeface="Arial"/>
                <a:ea typeface="Arial"/>
                <a:cs typeface="Arial"/>
                <a:sym typeface="Arial"/>
              </a:rPr>
              <a:t>Reminder - what is a function?</a:t>
            </a:r>
            <a:endParaRPr b="1" i="0" sz="20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2000"/>
              <a:buFont typeface="Arial"/>
              <a:buNone/>
            </a:pPr>
            <a:r>
              <a:rPr b="0" i="0" lang="en-GB" sz="2000" u="none" cap="none" strike="noStrike">
                <a:solidFill>
                  <a:srgbClr val="666666"/>
                </a:solidFill>
                <a:latin typeface="Arial"/>
                <a:ea typeface="Arial"/>
                <a:cs typeface="Arial"/>
                <a:sym typeface="Arial"/>
              </a:rPr>
              <a:t>A section of a program which can be named and re-used</a:t>
            </a:r>
            <a:endParaRPr b="0" i="0" sz="20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2000"/>
              <a:buFont typeface="Arial"/>
              <a:buNone/>
            </a:pPr>
            <a:r>
              <a:rPr b="0" i="0" lang="en-GB" sz="2000" u="none" cap="none" strike="noStrike">
                <a:solidFill>
                  <a:srgbClr val="666666"/>
                </a:solidFill>
                <a:latin typeface="Arial"/>
                <a:ea typeface="Arial"/>
                <a:cs typeface="Arial"/>
                <a:sym typeface="Arial"/>
              </a:rPr>
              <a:t>again.  They can be either inbuilt or user-defined.  The </a:t>
            </a:r>
            <a:endParaRPr b="0" i="0" sz="20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2000"/>
              <a:buFont typeface="Arial"/>
              <a:buNone/>
            </a:pPr>
            <a:r>
              <a:rPr b="0" i="0" lang="en-GB" sz="2000" u="none" cap="none" strike="noStrike">
                <a:solidFill>
                  <a:srgbClr val="666666"/>
                </a:solidFill>
                <a:latin typeface="Arial"/>
                <a:ea typeface="Arial"/>
                <a:cs typeface="Arial"/>
                <a:sym typeface="Arial"/>
              </a:rPr>
              <a:t>Fan program has both.</a:t>
            </a:r>
            <a:endParaRPr b="0" i="0" sz="20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2000"/>
              <a:buFont typeface="Arial"/>
              <a:buNone/>
            </a:pPr>
            <a:r>
              <a:t/>
            </a:r>
            <a:endParaRPr b="0" i="0" sz="20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2000"/>
              <a:buFont typeface="Arial"/>
              <a:buNone/>
            </a:pPr>
            <a:r>
              <a:rPr b="0" i="0" lang="en-GB" sz="2000" u="none" cap="none" strike="noStrike">
                <a:solidFill>
                  <a:srgbClr val="666666"/>
                </a:solidFill>
                <a:latin typeface="Arial"/>
                <a:ea typeface="Arial"/>
                <a:cs typeface="Arial"/>
                <a:sym typeface="Arial"/>
              </a:rPr>
              <a:t>If it is a user-defined function it has to start with def (as in define) then the code that follows it is what happens every time you call that function.</a:t>
            </a:r>
            <a:endParaRPr b="0" i="0" sz="20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2000"/>
              <a:buFont typeface="Arial"/>
              <a:buNone/>
            </a:pPr>
            <a:r>
              <a:rPr b="1" i="0" lang="en-GB" sz="2000" u="none" cap="none" strike="noStrike">
                <a:solidFill>
                  <a:srgbClr val="666666"/>
                </a:solidFill>
                <a:latin typeface="Arial"/>
                <a:ea typeface="Arial"/>
                <a:cs typeface="Arial"/>
                <a:sym typeface="Arial"/>
              </a:rPr>
              <a:t>  </a:t>
            </a:r>
            <a:endParaRPr b="1" i="0" sz="2000" u="none" cap="none" strike="noStrike">
              <a:solidFill>
                <a:srgbClr val="666666"/>
              </a:solidFill>
              <a:latin typeface="Arial"/>
              <a:ea typeface="Arial"/>
              <a:cs typeface="Arial"/>
              <a:sym typeface="Arial"/>
            </a:endParaRPr>
          </a:p>
        </p:txBody>
      </p:sp>
      <p:pic>
        <p:nvPicPr>
          <p:cNvPr id="145" name="Google Shape;145;p12"/>
          <p:cNvPicPr preferRelativeResize="0"/>
          <p:nvPr/>
        </p:nvPicPr>
        <p:blipFill rotWithShape="1">
          <a:blip r:embed="rId3">
            <a:alphaModFix/>
          </a:blip>
          <a:srcRect b="0" l="0" r="0" t="0"/>
          <a:stretch/>
        </p:blipFill>
        <p:spPr>
          <a:xfrm>
            <a:off x="6933325" y="703975"/>
            <a:ext cx="2165151" cy="225682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4">
                                            <p:txEl>
                                              <p:pRg end="0" st="0"/>
                                            </p:txEl>
                                          </p:spTgt>
                                        </p:tgtEl>
                                        <p:attrNameLst>
                                          <p:attrName>style.visibility</p:attrName>
                                        </p:attrNameLst>
                                      </p:cBhvr>
                                      <p:to>
                                        <p:strVal val="visible"/>
                                      </p:to>
                                    </p:set>
                                    <p:animEffect filter="fade" transition="in">
                                      <p:cBhvr>
                                        <p:cTn dur="1000"/>
                                        <p:tgtEl>
                                          <p:spTgt spid="144">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4">
                                            <p:txEl>
                                              <p:pRg end="1" st="1"/>
                                            </p:txEl>
                                          </p:spTgt>
                                        </p:tgtEl>
                                        <p:attrNameLst>
                                          <p:attrName>style.visibility</p:attrName>
                                        </p:attrNameLst>
                                      </p:cBhvr>
                                      <p:to>
                                        <p:strVal val="visible"/>
                                      </p:to>
                                    </p:set>
                                    <p:animEffect filter="fade" transition="in">
                                      <p:cBhvr>
                                        <p:cTn dur="1000"/>
                                        <p:tgtEl>
                                          <p:spTgt spid="144">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4">
                                            <p:txEl>
                                              <p:pRg end="2" st="2"/>
                                            </p:txEl>
                                          </p:spTgt>
                                        </p:tgtEl>
                                        <p:attrNameLst>
                                          <p:attrName>style.visibility</p:attrName>
                                        </p:attrNameLst>
                                      </p:cBhvr>
                                      <p:to>
                                        <p:strVal val="visible"/>
                                      </p:to>
                                    </p:set>
                                    <p:animEffect filter="fade" transition="in">
                                      <p:cBhvr>
                                        <p:cTn dur="1000"/>
                                        <p:tgtEl>
                                          <p:spTgt spid="144">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4">
                                            <p:txEl>
                                              <p:pRg end="3" st="3"/>
                                            </p:txEl>
                                          </p:spTgt>
                                        </p:tgtEl>
                                        <p:attrNameLst>
                                          <p:attrName>style.visibility</p:attrName>
                                        </p:attrNameLst>
                                      </p:cBhvr>
                                      <p:to>
                                        <p:strVal val="visible"/>
                                      </p:to>
                                    </p:set>
                                    <p:animEffect filter="fade" transition="in">
                                      <p:cBhvr>
                                        <p:cTn dur="1000"/>
                                        <p:tgtEl>
                                          <p:spTgt spid="144">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4">
                                            <p:txEl>
                                              <p:pRg end="4" st="4"/>
                                            </p:txEl>
                                          </p:spTgt>
                                        </p:tgtEl>
                                        <p:attrNameLst>
                                          <p:attrName>style.visibility</p:attrName>
                                        </p:attrNameLst>
                                      </p:cBhvr>
                                      <p:to>
                                        <p:strVal val="visible"/>
                                      </p:to>
                                    </p:set>
                                    <p:animEffect filter="fade" transition="in">
                                      <p:cBhvr>
                                        <p:cTn dur="1000"/>
                                        <p:tgtEl>
                                          <p:spTgt spid="144">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4">
                                            <p:txEl>
                                              <p:pRg end="5" st="5"/>
                                            </p:txEl>
                                          </p:spTgt>
                                        </p:tgtEl>
                                        <p:attrNameLst>
                                          <p:attrName>style.visibility</p:attrName>
                                        </p:attrNameLst>
                                      </p:cBhvr>
                                      <p:to>
                                        <p:strVal val="visible"/>
                                      </p:to>
                                    </p:set>
                                    <p:animEffect filter="fade" transition="in">
                                      <p:cBhvr>
                                        <p:cTn dur="1000"/>
                                        <p:tgtEl>
                                          <p:spTgt spid="144">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4">
                                            <p:txEl>
                                              <p:pRg end="6" st="6"/>
                                            </p:txEl>
                                          </p:spTgt>
                                        </p:tgtEl>
                                        <p:attrNameLst>
                                          <p:attrName>style.visibility</p:attrName>
                                        </p:attrNameLst>
                                      </p:cBhvr>
                                      <p:to>
                                        <p:strVal val="visible"/>
                                      </p:to>
                                    </p:set>
                                    <p:animEffect filter="fade" transition="in">
                                      <p:cBhvr>
                                        <p:cTn dur="1000"/>
                                        <p:tgtEl>
                                          <p:spTgt spid="144">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4">
                                            <p:txEl>
                                              <p:pRg end="7" st="7"/>
                                            </p:txEl>
                                          </p:spTgt>
                                        </p:tgtEl>
                                        <p:attrNameLst>
                                          <p:attrName>style.visibility</p:attrName>
                                        </p:attrNameLst>
                                      </p:cBhvr>
                                      <p:to>
                                        <p:strVal val="visible"/>
                                      </p:to>
                                    </p:set>
                                    <p:animEffect filter="fade" transition="in">
                                      <p:cBhvr>
                                        <p:cTn dur="1000"/>
                                        <p:tgtEl>
                                          <p:spTgt spid="144">
                                            <p:txEl>
                                              <p:pRg end="7" st="7"/>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13"/>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Investigate: teacher and students use correct terminology to identify the syntax and features of the program</a:t>
            </a:r>
            <a:endParaRPr/>
          </a:p>
        </p:txBody>
      </p:sp>
      <p:sp>
        <p:nvSpPr>
          <p:cNvPr id="151" name="Google Shape;151;p13"/>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152" name="Google Shape;152;p13"/>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b="0" i="0" lang="en-GB" sz="1400" u="none" cap="none" strike="noStrike">
                <a:solidFill>
                  <a:srgbClr val="666666"/>
                </a:solidFill>
                <a:latin typeface="Quicksand"/>
                <a:ea typeface="Quicksand"/>
                <a:cs typeface="Quicksand"/>
                <a:sym typeface="Quicksand"/>
              </a:rPr>
              <a:t>Activity 3 - slide 6 of 11</a:t>
            </a:r>
            <a:endParaRPr b="0" i="0" sz="1400" u="none" cap="none" strike="noStrike">
              <a:solidFill>
                <a:srgbClr val="666666"/>
              </a:solidFill>
              <a:latin typeface="Quicksand"/>
              <a:ea typeface="Quicksand"/>
              <a:cs typeface="Quicksand"/>
              <a:sym typeface="Quicksand"/>
            </a:endParaRPr>
          </a:p>
        </p:txBody>
      </p:sp>
      <p:sp>
        <p:nvSpPr>
          <p:cNvPr id="153" name="Google Shape;153;p13"/>
          <p:cNvSpPr txBox="1"/>
          <p:nvPr/>
        </p:nvSpPr>
        <p:spPr>
          <a:xfrm>
            <a:off x="310900" y="1017725"/>
            <a:ext cx="7708500" cy="3811500"/>
          </a:xfrm>
          <a:prstGeom prst="rect">
            <a:avLst/>
          </a:prstGeom>
          <a:noFill/>
          <a:ln>
            <a:noFill/>
          </a:ln>
        </p:spPr>
        <p:txBody>
          <a:bodyPr anchorCtr="0" anchor="t" bIns="91425" lIns="91425" spcFirstLastPara="1" rIns="91425" wrap="square" tIns="91425">
            <a:noAutofit/>
          </a:bodyPr>
          <a:lstStyle/>
          <a:p>
            <a:pPr indent="0" lvl="0" marL="0" marR="0" rtl="0" algn="l">
              <a:lnSpc>
                <a:spcPct val="136363"/>
              </a:lnSpc>
              <a:spcBef>
                <a:spcPts val="0"/>
              </a:spcBef>
              <a:spcAft>
                <a:spcPts val="0"/>
              </a:spcAft>
              <a:buClr>
                <a:srgbClr val="000000"/>
              </a:buClr>
              <a:buSzPts val="2000"/>
              <a:buFont typeface="Arial"/>
              <a:buNone/>
            </a:pPr>
            <a:r>
              <a:t/>
            </a:r>
            <a:endParaRPr b="1" i="0" sz="20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2000"/>
              <a:buFont typeface="Arial"/>
              <a:buNone/>
            </a:pPr>
            <a:r>
              <a:rPr b="1" i="0" lang="en-GB" sz="2000" u="none" cap="none" strike="noStrike">
                <a:solidFill>
                  <a:srgbClr val="666666"/>
                </a:solidFill>
                <a:latin typeface="Arial"/>
                <a:ea typeface="Arial"/>
                <a:cs typeface="Arial"/>
                <a:sym typeface="Arial"/>
              </a:rPr>
              <a:t>A user-defined function</a:t>
            </a:r>
            <a:endParaRPr b="1" i="0" sz="20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t/>
            </a:r>
            <a:endParaRPr b="0" i="0" sz="1800" u="none" cap="none" strike="noStrike">
              <a:solidFill>
                <a:srgbClr val="D73A49"/>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D73A49"/>
                </a:solidFill>
                <a:latin typeface="Comfortaa"/>
                <a:ea typeface="Comfortaa"/>
                <a:cs typeface="Comfortaa"/>
                <a:sym typeface="Comfortaa"/>
              </a:rPr>
              <a:t>def</a:t>
            </a:r>
            <a:r>
              <a:rPr b="0" i="0" lang="en-GB" sz="1800" u="none" cap="none" strike="noStrike">
                <a:solidFill>
                  <a:srgbClr val="000000"/>
                </a:solidFill>
                <a:latin typeface="Comfortaa"/>
                <a:ea typeface="Comfortaa"/>
                <a:cs typeface="Comfortaa"/>
                <a:sym typeface="Comfortaa"/>
              </a:rPr>
              <a:t> </a:t>
            </a:r>
            <a:r>
              <a:rPr b="0" i="0" lang="en-GB" sz="1800" u="none" cap="none" strike="noStrike">
                <a:solidFill>
                  <a:srgbClr val="6F42C1"/>
                </a:solidFill>
                <a:latin typeface="Comfortaa"/>
                <a:ea typeface="Comfortaa"/>
                <a:cs typeface="Comfortaa"/>
                <a:sym typeface="Comfortaa"/>
              </a:rPr>
              <a:t>set_power</a:t>
            </a:r>
            <a:r>
              <a:rPr b="0" i="0" lang="en-GB" sz="1800" u="none" cap="none" strike="noStrike">
                <a:solidFill>
                  <a:srgbClr val="000000"/>
                </a:solidFill>
                <a:latin typeface="Comfortaa"/>
                <a:ea typeface="Comfortaa"/>
                <a:cs typeface="Comfortaa"/>
                <a:sym typeface="Comfortaa"/>
              </a:rPr>
              <a:t>(speed): </a:t>
            </a:r>
            <a:endParaRPr b="0" i="0" sz="1850" u="none" cap="none" strike="noStrike">
              <a:solidFill>
                <a:srgbClr val="FF00FF"/>
              </a:solidFill>
              <a:latin typeface="Comfortaa"/>
              <a:ea typeface="Comfortaa"/>
              <a:cs typeface="Comfortaa"/>
              <a:sym typeface="Comfortaa"/>
            </a:endParaRPr>
          </a:p>
          <a:p>
            <a:pPr indent="0" lvl="0" marL="0" marR="0" rtl="0" algn="l">
              <a:lnSpc>
                <a:spcPct val="136363"/>
              </a:lnSpc>
              <a:spcBef>
                <a:spcPts val="0"/>
              </a:spcBef>
              <a:spcAft>
                <a:spcPts val="0"/>
              </a:spcAft>
              <a:buClr>
                <a:srgbClr val="000000"/>
              </a:buClr>
              <a:buSzPts val="1850"/>
              <a:buFont typeface="Arial"/>
              <a:buNone/>
            </a:pPr>
            <a:r>
              <a:t/>
            </a:r>
            <a:endParaRPr b="0" i="0" sz="1850" u="none" cap="none" strike="noStrike">
              <a:solidFill>
                <a:srgbClr val="FF00FF"/>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2000"/>
              <a:buFont typeface="Arial"/>
              <a:buNone/>
            </a:pPr>
            <a:r>
              <a:rPr b="1" i="0" lang="en-GB" sz="2000" u="none" cap="none" strike="noStrike">
                <a:solidFill>
                  <a:srgbClr val="666666"/>
                </a:solidFill>
                <a:latin typeface="Arial"/>
                <a:ea typeface="Arial"/>
                <a:cs typeface="Arial"/>
                <a:sym typeface="Arial"/>
              </a:rPr>
              <a:t>What is happening?</a:t>
            </a:r>
            <a:endParaRPr b="1" i="0" sz="20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2000"/>
              <a:buFont typeface="Arial"/>
              <a:buNone/>
            </a:pPr>
            <a:r>
              <a:t/>
            </a:r>
            <a:endParaRPr b="1" i="0" sz="20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2000"/>
              <a:buFont typeface="Arial"/>
              <a:buNone/>
            </a:pPr>
            <a:r>
              <a:rPr b="0" i="0" lang="en-GB" sz="2000" u="none" cap="none" strike="noStrike">
                <a:solidFill>
                  <a:srgbClr val="FF00FF"/>
                </a:solidFill>
                <a:latin typeface="Arial"/>
                <a:ea typeface="Arial"/>
                <a:cs typeface="Arial"/>
                <a:sym typeface="Arial"/>
              </a:rPr>
              <a:t>defines a user-defined micro:bit function called set_power() uses keyword def</a:t>
            </a:r>
            <a:endParaRPr b="1" i="0" sz="2000" u="none" cap="none" strike="noStrike">
              <a:solidFill>
                <a:srgbClr val="666666"/>
              </a:solidFill>
              <a:latin typeface="Arial"/>
              <a:ea typeface="Arial"/>
              <a:cs typeface="Arial"/>
              <a:sym typeface="Arial"/>
            </a:endParaRPr>
          </a:p>
        </p:txBody>
      </p:sp>
      <p:pic>
        <p:nvPicPr>
          <p:cNvPr id="154" name="Google Shape;154;p13"/>
          <p:cNvPicPr preferRelativeResize="0"/>
          <p:nvPr/>
        </p:nvPicPr>
        <p:blipFill rotWithShape="1">
          <a:blip r:embed="rId3">
            <a:alphaModFix/>
          </a:blip>
          <a:srcRect b="0" l="0" r="0" t="0"/>
          <a:stretch/>
        </p:blipFill>
        <p:spPr>
          <a:xfrm>
            <a:off x="5758726" y="797975"/>
            <a:ext cx="2909725" cy="30329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3">
                                            <p:txEl>
                                              <p:pRg end="0" st="0"/>
                                            </p:txEl>
                                          </p:spTgt>
                                        </p:tgtEl>
                                        <p:attrNameLst>
                                          <p:attrName>style.visibility</p:attrName>
                                        </p:attrNameLst>
                                      </p:cBhvr>
                                      <p:to>
                                        <p:strVal val="visible"/>
                                      </p:to>
                                    </p:set>
                                    <p:animEffect filter="fade" transition="in">
                                      <p:cBhvr>
                                        <p:cTn dur="1000"/>
                                        <p:tgtEl>
                                          <p:spTgt spid="153">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3">
                                            <p:txEl>
                                              <p:pRg end="1" st="1"/>
                                            </p:txEl>
                                          </p:spTgt>
                                        </p:tgtEl>
                                        <p:attrNameLst>
                                          <p:attrName>style.visibility</p:attrName>
                                        </p:attrNameLst>
                                      </p:cBhvr>
                                      <p:to>
                                        <p:strVal val="visible"/>
                                      </p:to>
                                    </p:set>
                                    <p:animEffect filter="fade" transition="in">
                                      <p:cBhvr>
                                        <p:cTn dur="1000"/>
                                        <p:tgtEl>
                                          <p:spTgt spid="153">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3">
                                            <p:txEl>
                                              <p:pRg end="2" st="2"/>
                                            </p:txEl>
                                          </p:spTgt>
                                        </p:tgtEl>
                                        <p:attrNameLst>
                                          <p:attrName>style.visibility</p:attrName>
                                        </p:attrNameLst>
                                      </p:cBhvr>
                                      <p:to>
                                        <p:strVal val="visible"/>
                                      </p:to>
                                    </p:set>
                                    <p:animEffect filter="fade" transition="in">
                                      <p:cBhvr>
                                        <p:cTn dur="1000"/>
                                        <p:tgtEl>
                                          <p:spTgt spid="153">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3">
                                            <p:txEl>
                                              <p:pRg end="3" st="3"/>
                                            </p:txEl>
                                          </p:spTgt>
                                        </p:tgtEl>
                                        <p:attrNameLst>
                                          <p:attrName>style.visibility</p:attrName>
                                        </p:attrNameLst>
                                      </p:cBhvr>
                                      <p:to>
                                        <p:strVal val="visible"/>
                                      </p:to>
                                    </p:set>
                                    <p:animEffect filter="fade" transition="in">
                                      <p:cBhvr>
                                        <p:cTn dur="1000"/>
                                        <p:tgtEl>
                                          <p:spTgt spid="153">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3">
                                            <p:txEl>
                                              <p:pRg end="4" st="4"/>
                                            </p:txEl>
                                          </p:spTgt>
                                        </p:tgtEl>
                                        <p:attrNameLst>
                                          <p:attrName>style.visibility</p:attrName>
                                        </p:attrNameLst>
                                      </p:cBhvr>
                                      <p:to>
                                        <p:strVal val="visible"/>
                                      </p:to>
                                    </p:set>
                                    <p:animEffect filter="fade" transition="in">
                                      <p:cBhvr>
                                        <p:cTn dur="1000"/>
                                        <p:tgtEl>
                                          <p:spTgt spid="153">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3">
                                            <p:txEl>
                                              <p:pRg end="5" st="5"/>
                                            </p:txEl>
                                          </p:spTgt>
                                        </p:tgtEl>
                                        <p:attrNameLst>
                                          <p:attrName>style.visibility</p:attrName>
                                        </p:attrNameLst>
                                      </p:cBhvr>
                                      <p:to>
                                        <p:strVal val="visible"/>
                                      </p:to>
                                    </p:set>
                                    <p:animEffect filter="fade" transition="in">
                                      <p:cBhvr>
                                        <p:cTn dur="1000"/>
                                        <p:tgtEl>
                                          <p:spTgt spid="153">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3">
                                            <p:txEl>
                                              <p:pRg end="6" st="6"/>
                                            </p:txEl>
                                          </p:spTgt>
                                        </p:tgtEl>
                                        <p:attrNameLst>
                                          <p:attrName>style.visibility</p:attrName>
                                        </p:attrNameLst>
                                      </p:cBhvr>
                                      <p:to>
                                        <p:strVal val="visible"/>
                                      </p:to>
                                    </p:set>
                                    <p:animEffect filter="fade" transition="in">
                                      <p:cBhvr>
                                        <p:cTn dur="1000"/>
                                        <p:tgtEl>
                                          <p:spTgt spid="153">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3">
                                            <p:txEl>
                                              <p:pRg end="7" st="7"/>
                                            </p:txEl>
                                          </p:spTgt>
                                        </p:tgtEl>
                                        <p:attrNameLst>
                                          <p:attrName>style.visibility</p:attrName>
                                        </p:attrNameLst>
                                      </p:cBhvr>
                                      <p:to>
                                        <p:strVal val="visible"/>
                                      </p:to>
                                    </p:set>
                                    <p:animEffect filter="fade" transition="in">
                                      <p:cBhvr>
                                        <p:cTn dur="1000"/>
                                        <p:tgtEl>
                                          <p:spTgt spid="153">
                                            <p:txEl>
                                              <p:pRg end="7" st="7"/>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sp>
        <p:nvSpPr>
          <p:cNvPr id="159" name="Google Shape;159;p14"/>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Investigate: teacher and students use correct terminology to identify the syntax and features of the program</a:t>
            </a:r>
            <a:endParaRPr/>
          </a:p>
        </p:txBody>
      </p:sp>
      <p:sp>
        <p:nvSpPr>
          <p:cNvPr id="160" name="Google Shape;160;p14"/>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161" name="Google Shape;161;p14"/>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b="0" i="0" lang="en-GB" sz="1400" u="none" cap="none" strike="noStrike">
                <a:solidFill>
                  <a:srgbClr val="666666"/>
                </a:solidFill>
                <a:latin typeface="Quicksand"/>
                <a:ea typeface="Quicksand"/>
                <a:cs typeface="Quicksand"/>
                <a:sym typeface="Quicksand"/>
              </a:rPr>
              <a:t>Activity 3 - slide 7 of 11</a:t>
            </a:r>
            <a:endParaRPr b="0" i="0" sz="1400" u="none" cap="none" strike="noStrike">
              <a:solidFill>
                <a:srgbClr val="666666"/>
              </a:solidFill>
              <a:latin typeface="Quicksand"/>
              <a:ea typeface="Quicksand"/>
              <a:cs typeface="Quicksand"/>
              <a:sym typeface="Quicksand"/>
            </a:endParaRPr>
          </a:p>
        </p:txBody>
      </p:sp>
      <p:sp>
        <p:nvSpPr>
          <p:cNvPr id="162" name="Google Shape;162;p14"/>
          <p:cNvSpPr txBox="1"/>
          <p:nvPr/>
        </p:nvSpPr>
        <p:spPr>
          <a:xfrm>
            <a:off x="310900" y="1017725"/>
            <a:ext cx="8187900" cy="3609600"/>
          </a:xfrm>
          <a:prstGeom prst="rect">
            <a:avLst/>
          </a:prstGeom>
          <a:noFill/>
          <a:ln>
            <a:noFill/>
          </a:ln>
        </p:spPr>
        <p:txBody>
          <a:bodyPr anchorCtr="0" anchor="t" bIns="91425" lIns="91425" spcFirstLastPara="1" rIns="91425" wrap="square" tIns="91425">
            <a:noAutofit/>
          </a:bodyPr>
          <a:lstStyle/>
          <a:p>
            <a:pPr indent="0" lvl="0" marL="0" marR="0" rtl="0" algn="l">
              <a:lnSpc>
                <a:spcPct val="136363"/>
              </a:lnSpc>
              <a:spcBef>
                <a:spcPts val="0"/>
              </a:spcBef>
              <a:spcAft>
                <a:spcPts val="0"/>
              </a:spcAft>
              <a:buClr>
                <a:srgbClr val="000000"/>
              </a:buClr>
              <a:buSzPts val="2000"/>
              <a:buFont typeface="Arial"/>
              <a:buNone/>
            </a:pPr>
            <a:r>
              <a:rPr b="1" i="0" lang="en-GB" sz="2000" u="none" cap="none" strike="noStrike">
                <a:solidFill>
                  <a:srgbClr val="666666"/>
                </a:solidFill>
                <a:latin typeface="Arial"/>
                <a:ea typeface="Arial"/>
                <a:cs typeface="Arial"/>
                <a:sym typeface="Arial"/>
              </a:rPr>
              <a:t>This is the contents of the set_power() function</a:t>
            </a:r>
            <a:endParaRPr b="1" i="0" sz="20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2000"/>
              <a:buFont typeface="Arial"/>
              <a:buNone/>
            </a:pPr>
            <a:r>
              <a:rPr b="1" i="0" lang="en-GB" sz="2000" u="none" cap="none" strike="noStrike">
                <a:solidFill>
                  <a:srgbClr val="666666"/>
                </a:solidFill>
                <a:latin typeface="Arial"/>
                <a:ea typeface="Arial"/>
                <a:cs typeface="Arial"/>
                <a:sym typeface="Arial"/>
              </a:rPr>
              <a:t>    </a:t>
            </a:r>
            <a:endParaRPr b="1" i="0" sz="20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900"/>
              <a:buFont typeface="Arial"/>
              <a:buNone/>
            </a:pPr>
            <a:r>
              <a:rPr b="1" i="0" lang="en-GB" sz="900" u="none" cap="none" strike="noStrike">
                <a:solidFill>
                  <a:srgbClr val="000000"/>
                </a:solidFill>
                <a:latin typeface="Arial"/>
                <a:ea typeface="Arial"/>
                <a:cs typeface="Arial"/>
                <a:sym typeface="Arial"/>
              </a:rPr>
              <a:t>   </a:t>
            </a:r>
            <a:r>
              <a:rPr b="0" i="0" lang="en-GB" sz="1800" u="none" cap="none" strike="noStrike">
                <a:solidFill>
                  <a:srgbClr val="000000"/>
                </a:solidFill>
                <a:latin typeface="Comfortaa"/>
                <a:ea typeface="Comfortaa"/>
                <a:cs typeface="Comfortaa"/>
                <a:sym typeface="Comfortaa"/>
              </a:rPr>
              <a:t>display.</a:t>
            </a:r>
            <a:r>
              <a:rPr b="0" i="0" lang="en-GB" sz="1800" u="none" cap="none" strike="noStrike">
                <a:solidFill>
                  <a:srgbClr val="6F42C1"/>
                </a:solidFill>
                <a:latin typeface="Comfortaa"/>
                <a:ea typeface="Comfortaa"/>
                <a:cs typeface="Comfortaa"/>
                <a:sym typeface="Comfortaa"/>
              </a:rPr>
              <a:t>show</a:t>
            </a:r>
            <a:r>
              <a:rPr b="0" i="0" lang="en-GB" sz="1800" u="none" cap="none" strike="noStrike">
                <a:solidFill>
                  <a:srgbClr val="000000"/>
                </a:solidFill>
                <a:latin typeface="Comfortaa"/>
                <a:ea typeface="Comfortaa"/>
                <a:cs typeface="Comfortaa"/>
                <a:sym typeface="Comfortaa"/>
              </a:rPr>
              <a:t>(</a:t>
            </a:r>
            <a:r>
              <a:rPr b="0" i="0" lang="en-GB" sz="1800" u="none" cap="none" strike="noStrike">
                <a:solidFill>
                  <a:srgbClr val="6F42C1"/>
                </a:solidFill>
                <a:latin typeface="Comfortaa"/>
                <a:ea typeface="Comfortaa"/>
                <a:cs typeface="Comfortaa"/>
                <a:sym typeface="Comfortaa"/>
              </a:rPr>
              <a:t>str</a:t>
            </a:r>
            <a:r>
              <a:rPr b="0" i="0" lang="en-GB" sz="1800" u="none" cap="none" strike="noStrike">
                <a:solidFill>
                  <a:srgbClr val="000000"/>
                </a:solidFill>
                <a:latin typeface="Comfortaa"/>
                <a:ea typeface="Comfortaa"/>
                <a:cs typeface="Comfortaa"/>
                <a:sym typeface="Comfortaa"/>
              </a:rPr>
              <a:t>(speed)) </a:t>
            </a:r>
            <a:endParaRPr b="0" i="0" sz="1800" u="none" cap="none" strike="noStrike">
              <a:solidFill>
                <a:srgbClr val="FF00FF"/>
              </a:solidFill>
              <a:latin typeface="Comfortaa"/>
              <a:ea typeface="Comfortaa"/>
              <a:cs typeface="Comfortaa"/>
              <a:sym typeface="Comfortaa"/>
            </a:endParaRPr>
          </a:p>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000000"/>
                </a:solidFill>
                <a:latin typeface="Comfortaa"/>
                <a:ea typeface="Comfortaa"/>
                <a:cs typeface="Comfortaa"/>
                <a:sym typeface="Comfortaa"/>
              </a:rPr>
              <a:t>   </a:t>
            </a:r>
            <a:r>
              <a:rPr b="0" i="0" lang="en-GB" sz="1800" u="none" cap="none" strike="noStrike">
                <a:solidFill>
                  <a:srgbClr val="D73A49"/>
                </a:solidFill>
                <a:latin typeface="Comfortaa"/>
                <a:ea typeface="Comfortaa"/>
                <a:cs typeface="Comfortaa"/>
                <a:sym typeface="Comfortaa"/>
              </a:rPr>
              <a:t>if</a:t>
            </a:r>
            <a:r>
              <a:rPr b="0" i="0" lang="en-GB" sz="1800" u="none" cap="none" strike="noStrike">
                <a:solidFill>
                  <a:srgbClr val="000000"/>
                </a:solidFill>
                <a:latin typeface="Comfortaa"/>
                <a:ea typeface="Comfortaa"/>
                <a:cs typeface="Comfortaa"/>
                <a:sym typeface="Comfortaa"/>
              </a:rPr>
              <a:t> speed </a:t>
            </a:r>
            <a:r>
              <a:rPr b="0" i="0" lang="en-GB" sz="1800" u="none" cap="none" strike="noStrike">
                <a:solidFill>
                  <a:srgbClr val="005CC5"/>
                </a:solidFill>
                <a:latin typeface="Comfortaa"/>
                <a:ea typeface="Comfortaa"/>
                <a:cs typeface="Comfortaa"/>
                <a:sym typeface="Comfortaa"/>
              </a:rPr>
              <a:t>==</a:t>
            </a:r>
            <a:r>
              <a:rPr b="0" i="0" lang="en-GB" sz="1800" u="none" cap="none" strike="noStrike">
                <a:solidFill>
                  <a:srgbClr val="000000"/>
                </a:solidFill>
                <a:latin typeface="Comfortaa"/>
                <a:ea typeface="Comfortaa"/>
                <a:cs typeface="Comfortaa"/>
                <a:sym typeface="Comfortaa"/>
              </a:rPr>
              <a:t> </a:t>
            </a:r>
            <a:r>
              <a:rPr b="0" i="0" lang="en-GB" sz="1800" u="none" cap="none" strike="noStrike">
                <a:solidFill>
                  <a:srgbClr val="005CC5"/>
                </a:solidFill>
                <a:latin typeface="Comfortaa"/>
                <a:ea typeface="Comfortaa"/>
                <a:cs typeface="Comfortaa"/>
                <a:sym typeface="Comfortaa"/>
              </a:rPr>
              <a:t>0</a:t>
            </a:r>
            <a:r>
              <a:rPr b="0" i="0" lang="en-GB" sz="1800" u="none" cap="none" strike="noStrike">
                <a:solidFill>
                  <a:srgbClr val="000000"/>
                </a:solidFill>
                <a:latin typeface="Comfortaa"/>
                <a:ea typeface="Comfortaa"/>
                <a:cs typeface="Comfortaa"/>
                <a:sym typeface="Comfortaa"/>
              </a:rPr>
              <a:t>:</a:t>
            </a:r>
            <a:endParaRPr b="0" i="0" sz="1800" u="none" cap="none" strike="noStrike">
              <a:solidFill>
                <a:srgbClr val="FF00FF"/>
              </a:solidFill>
              <a:latin typeface="Comfortaa"/>
              <a:ea typeface="Comfortaa"/>
              <a:cs typeface="Comfortaa"/>
              <a:sym typeface="Comfortaa"/>
            </a:endParaRPr>
          </a:p>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000000"/>
                </a:solidFill>
                <a:latin typeface="Comfortaa"/>
                <a:ea typeface="Comfortaa"/>
                <a:cs typeface="Comfortaa"/>
                <a:sym typeface="Comfortaa"/>
              </a:rPr>
              <a:t>       pin0.</a:t>
            </a:r>
            <a:r>
              <a:rPr b="0" i="0" lang="en-GB" sz="1800" u="none" cap="none" strike="noStrike">
                <a:solidFill>
                  <a:srgbClr val="6F42C1"/>
                </a:solidFill>
                <a:latin typeface="Comfortaa"/>
                <a:ea typeface="Comfortaa"/>
                <a:cs typeface="Comfortaa"/>
                <a:sym typeface="Comfortaa"/>
              </a:rPr>
              <a:t>write_analog</a:t>
            </a:r>
            <a:r>
              <a:rPr b="0" i="0" lang="en-GB" sz="1800" u="none" cap="none" strike="noStrike">
                <a:solidFill>
                  <a:srgbClr val="000000"/>
                </a:solidFill>
                <a:latin typeface="Comfortaa"/>
                <a:ea typeface="Comfortaa"/>
                <a:cs typeface="Comfortaa"/>
                <a:sym typeface="Comfortaa"/>
              </a:rPr>
              <a:t>(</a:t>
            </a:r>
            <a:r>
              <a:rPr b="0" i="0" lang="en-GB" sz="1800" u="none" cap="none" strike="noStrike">
                <a:solidFill>
                  <a:srgbClr val="005CC5"/>
                </a:solidFill>
                <a:latin typeface="Comfortaa"/>
                <a:ea typeface="Comfortaa"/>
                <a:cs typeface="Comfortaa"/>
                <a:sym typeface="Comfortaa"/>
              </a:rPr>
              <a:t>0</a:t>
            </a:r>
            <a:r>
              <a:rPr b="0" i="0" lang="en-GB" sz="1800" u="none" cap="none" strike="noStrike">
                <a:solidFill>
                  <a:srgbClr val="000000"/>
                </a:solidFill>
                <a:latin typeface="Comfortaa"/>
                <a:ea typeface="Comfortaa"/>
                <a:cs typeface="Comfortaa"/>
                <a:sym typeface="Comfortaa"/>
              </a:rPr>
              <a:t>)</a:t>
            </a:r>
            <a:endParaRPr b="0" i="0" sz="1800" u="none" cap="none" strike="noStrike">
              <a:solidFill>
                <a:srgbClr val="000000"/>
              </a:solidFill>
              <a:latin typeface="Comfortaa"/>
              <a:ea typeface="Comfortaa"/>
              <a:cs typeface="Comfortaa"/>
              <a:sym typeface="Comfortaa"/>
            </a:endParaRPr>
          </a:p>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000000"/>
                </a:solidFill>
                <a:latin typeface="Comfortaa"/>
                <a:ea typeface="Comfortaa"/>
                <a:cs typeface="Comfortaa"/>
                <a:sym typeface="Comfortaa"/>
              </a:rPr>
              <a:t>    </a:t>
            </a:r>
            <a:r>
              <a:rPr b="0" i="0" lang="en-GB" sz="1800" u="none" cap="none" strike="noStrike">
                <a:solidFill>
                  <a:srgbClr val="D73A49"/>
                </a:solidFill>
                <a:latin typeface="Comfortaa"/>
                <a:ea typeface="Comfortaa"/>
                <a:cs typeface="Comfortaa"/>
                <a:sym typeface="Comfortaa"/>
              </a:rPr>
              <a:t>else:</a:t>
            </a:r>
            <a:endParaRPr b="0" i="0" sz="1800" u="none" cap="none" strike="noStrike">
              <a:solidFill>
                <a:srgbClr val="000000"/>
              </a:solidFill>
              <a:latin typeface="Comfortaa"/>
              <a:ea typeface="Comfortaa"/>
              <a:cs typeface="Comfortaa"/>
              <a:sym typeface="Comfortaa"/>
            </a:endParaRPr>
          </a:p>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000000"/>
                </a:solidFill>
                <a:latin typeface="Comfortaa"/>
                <a:ea typeface="Comfortaa"/>
                <a:cs typeface="Comfortaa"/>
                <a:sym typeface="Comfortaa"/>
              </a:rPr>
              <a:t>       pin0.</a:t>
            </a:r>
            <a:r>
              <a:rPr b="0" i="0" lang="en-GB" sz="1800" u="none" cap="none" strike="noStrike">
                <a:solidFill>
                  <a:srgbClr val="6F42C1"/>
                </a:solidFill>
                <a:latin typeface="Comfortaa"/>
                <a:ea typeface="Comfortaa"/>
                <a:cs typeface="Comfortaa"/>
                <a:sym typeface="Comfortaa"/>
              </a:rPr>
              <a:t>write_analog</a:t>
            </a:r>
            <a:r>
              <a:rPr b="0" i="0" lang="en-GB" sz="1800" u="none" cap="none" strike="noStrike">
                <a:solidFill>
                  <a:srgbClr val="000000"/>
                </a:solidFill>
                <a:latin typeface="Comfortaa"/>
                <a:ea typeface="Comfortaa"/>
                <a:cs typeface="Comfortaa"/>
                <a:sym typeface="Comfortaa"/>
              </a:rPr>
              <a:t>(speed </a:t>
            </a:r>
            <a:r>
              <a:rPr b="0" i="0" lang="en-GB" sz="1800" u="none" cap="none" strike="noStrike">
                <a:solidFill>
                  <a:srgbClr val="005CC5"/>
                </a:solidFill>
                <a:latin typeface="Comfortaa"/>
                <a:ea typeface="Comfortaa"/>
                <a:cs typeface="Comfortaa"/>
                <a:sym typeface="Comfortaa"/>
              </a:rPr>
              <a:t>*</a:t>
            </a:r>
            <a:r>
              <a:rPr b="0" i="0" lang="en-GB" sz="1800" u="none" cap="none" strike="noStrike">
                <a:solidFill>
                  <a:srgbClr val="000000"/>
                </a:solidFill>
                <a:latin typeface="Comfortaa"/>
                <a:ea typeface="Comfortaa"/>
                <a:cs typeface="Comfortaa"/>
                <a:sym typeface="Comfortaa"/>
              </a:rPr>
              <a:t> power_step </a:t>
            </a:r>
            <a:r>
              <a:rPr b="0" i="0" lang="en-GB" sz="1800" u="none" cap="none" strike="noStrike">
                <a:solidFill>
                  <a:srgbClr val="005CC5"/>
                </a:solidFill>
                <a:latin typeface="Comfortaa"/>
                <a:ea typeface="Comfortaa"/>
                <a:cs typeface="Comfortaa"/>
                <a:sym typeface="Comfortaa"/>
              </a:rPr>
              <a:t>+</a:t>
            </a:r>
            <a:r>
              <a:rPr b="0" i="0" lang="en-GB" sz="1800" u="none" cap="none" strike="noStrike">
                <a:solidFill>
                  <a:srgbClr val="000000"/>
                </a:solidFill>
                <a:latin typeface="Comfortaa"/>
                <a:ea typeface="Comfortaa"/>
                <a:cs typeface="Comfortaa"/>
                <a:sym typeface="Comfortaa"/>
              </a:rPr>
              <a:t> min_power)</a:t>
            </a:r>
            <a:endParaRPr b="0" i="0" sz="1850" u="none" cap="none" strike="noStrike">
              <a:solidFill>
                <a:srgbClr val="000000"/>
              </a:solidFill>
              <a:latin typeface="Comfortaa"/>
              <a:ea typeface="Comfortaa"/>
              <a:cs typeface="Comfortaa"/>
              <a:sym typeface="Comfortaa"/>
            </a:endParaRPr>
          </a:p>
          <a:p>
            <a:pPr indent="0" lvl="0" marL="0" marR="0" rtl="0" algn="l">
              <a:lnSpc>
                <a:spcPct val="136363"/>
              </a:lnSpc>
              <a:spcBef>
                <a:spcPts val="0"/>
              </a:spcBef>
              <a:spcAft>
                <a:spcPts val="0"/>
              </a:spcAft>
              <a:buClr>
                <a:srgbClr val="000000"/>
              </a:buClr>
              <a:buSzPts val="2000"/>
              <a:buFont typeface="Arial"/>
              <a:buNone/>
            </a:pPr>
            <a:r>
              <a:rPr b="1" i="0" lang="en-GB" sz="2000" u="none" cap="none" strike="noStrike">
                <a:solidFill>
                  <a:srgbClr val="666666"/>
                </a:solidFill>
                <a:latin typeface="Arial"/>
                <a:ea typeface="Arial"/>
                <a:cs typeface="Arial"/>
                <a:sym typeface="Arial"/>
              </a:rPr>
              <a:t>Let’s investigate it line by line...it has two inbuilt functions within a user defined function...so it is pretty interesting.</a:t>
            </a:r>
            <a:endParaRPr b="1" i="0" sz="20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2000"/>
              <a:buFont typeface="Arial"/>
              <a:buNone/>
            </a:pPr>
            <a:r>
              <a:t/>
            </a:r>
            <a:endParaRPr b="1" i="0" sz="2000" u="none" cap="none" strike="noStrike">
              <a:solidFill>
                <a:srgbClr val="666666"/>
              </a:solidFill>
              <a:latin typeface="Arial"/>
              <a:ea typeface="Arial"/>
              <a:cs typeface="Arial"/>
              <a:sym typeface="Arial"/>
            </a:endParaRPr>
          </a:p>
        </p:txBody>
      </p:sp>
      <p:pic>
        <p:nvPicPr>
          <p:cNvPr id="163" name="Google Shape;163;p14"/>
          <p:cNvPicPr preferRelativeResize="0"/>
          <p:nvPr/>
        </p:nvPicPr>
        <p:blipFill rotWithShape="1">
          <a:blip r:embed="rId3">
            <a:alphaModFix/>
          </a:blip>
          <a:srcRect b="0" l="0" r="0" t="0"/>
          <a:stretch/>
        </p:blipFill>
        <p:spPr>
          <a:xfrm>
            <a:off x="6535700" y="711275"/>
            <a:ext cx="2552849" cy="26609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2">
                                            <p:txEl>
                                              <p:pRg end="0" st="0"/>
                                            </p:txEl>
                                          </p:spTgt>
                                        </p:tgtEl>
                                        <p:attrNameLst>
                                          <p:attrName>style.visibility</p:attrName>
                                        </p:attrNameLst>
                                      </p:cBhvr>
                                      <p:to>
                                        <p:strVal val="visible"/>
                                      </p:to>
                                    </p:set>
                                    <p:animEffect filter="fade" transition="in">
                                      <p:cBhvr>
                                        <p:cTn dur="1000"/>
                                        <p:tgtEl>
                                          <p:spTgt spid="162">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2">
                                            <p:txEl>
                                              <p:pRg end="1" st="1"/>
                                            </p:txEl>
                                          </p:spTgt>
                                        </p:tgtEl>
                                        <p:attrNameLst>
                                          <p:attrName>style.visibility</p:attrName>
                                        </p:attrNameLst>
                                      </p:cBhvr>
                                      <p:to>
                                        <p:strVal val="visible"/>
                                      </p:to>
                                    </p:set>
                                    <p:animEffect filter="fade" transition="in">
                                      <p:cBhvr>
                                        <p:cTn dur="1000"/>
                                        <p:tgtEl>
                                          <p:spTgt spid="162">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2">
                                            <p:txEl>
                                              <p:pRg end="2" st="2"/>
                                            </p:txEl>
                                          </p:spTgt>
                                        </p:tgtEl>
                                        <p:attrNameLst>
                                          <p:attrName>style.visibility</p:attrName>
                                        </p:attrNameLst>
                                      </p:cBhvr>
                                      <p:to>
                                        <p:strVal val="visible"/>
                                      </p:to>
                                    </p:set>
                                    <p:animEffect filter="fade" transition="in">
                                      <p:cBhvr>
                                        <p:cTn dur="1000"/>
                                        <p:tgtEl>
                                          <p:spTgt spid="162">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2">
                                            <p:txEl>
                                              <p:pRg end="3" st="3"/>
                                            </p:txEl>
                                          </p:spTgt>
                                        </p:tgtEl>
                                        <p:attrNameLst>
                                          <p:attrName>style.visibility</p:attrName>
                                        </p:attrNameLst>
                                      </p:cBhvr>
                                      <p:to>
                                        <p:strVal val="visible"/>
                                      </p:to>
                                    </p:set>
                                    <p:animEffect filter="fade" transition="in">
                                      <p:cBhvr>
                                        <p:cTn dur="1000"/>
                                        <p:tgtEl>
                                          <p:spTgt spid="162">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2">
                                            <p:txEl>
                                              <p:pRg end="4" st="4"/>
                                            </p:txEl>
                                          </p:spTgt>
                                        </p:tgtEl>
                                        <p:attrNameLst>
                                          <p:attrName>style.visibility</p:attrName>
                                        </p:attrNameLst>
                                      </p:cBhvr>
                                      <p:to>
                                        <p:strVal val="visible"/>
                                      </p:to>
                                    </p:set>
                                    <p:animEffect filter="fade" transition="in">
                                      <p:cBhvr>
                                        <p:cTn dur="1000"/>
                                        <p:tgtEl>
                                          <p:spTgt spid="162">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2">
                                            <p:txEl>
                                              <p:pRg end="5" st="5"/>
                                            </p:txEl>
                                          </p:spTgt>
                                        </p:tgtEl>
                                        <p:attrNameLst>
                                          <p:attrName>style.visibility</p:attrName>
                                        </p:attrNameLst>
                                      </p:cBhvr>
                                      <p:to>
                                        <p:strVal val="visible"/>
                                      </p:to>
                                    </p:set>
                                    <p:animEffect filter="fade" transition="in">
                                      <p:cBhvr>
                                        <p:cTn dur="1000"/>
                                        <p:tgtEl>
                                          <p:spTgt spid="162">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2">
                                            <p:txEl>
                                              <p:pRg end="6" st="6"/>
                                            </p:txEl>
                                          </p:spTgt>
                                        </p:tgtEl>
                                        <p:attrNameLst>
                                          <p:attrName>style.visibility</p:attrName>
                                        </p:attrNameLst>
                                      </p:cBhvr>
                                      <p:to>
                                        <p:strVal val="visible"/>
                                      </p:to>
                                    </p:set>
                                    <p:animEffect filter="fade" transition="in">
                                      <p:cBhvr>
                                        <p:cTn dur="1000"/>
                                        <p:tgtEl>
                                          <p:spTgt spid="162">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2">
                                            <p:txEl>
                                              <p:pRg end="7" st="7"/>
                                            </p:txEl>
                                          </p:spTgt>
                                        </p:tgtEl>
                                        <p:attrNameLst>
                                          <p:attrName>style.visibility</p:attrName>
                                        </p:attrNameLst>
                                      </p:cBhvr>
                                      <p:to>
                                        <p:strVal val="visible"/>
                                      </p:to>
                                    </p:set>
                                    <p:animEffect filter="fade" transition="in">
                                      <p:cBhvr>
                                        <p:cTn dur="1000"/>
                                        <p:tgtEl>
                                          <p:spTgt spid="162">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2">
                                            <p:txEl>
                                              <p:pRg end="8" st="8"/>
                                            </p:txEl>
                                          </p:spTgt>
                                        </p:tgtEl>
                                        <p:attrNameLst>
                                          <p:attrName>style.visibility</p:attrName>
                                        </p:attrNameLst>
                                      </p:cBhvr>
                                      <p:to>
                                        <p:strVal val="visible"/>
                                      </p:to>
                                    </p:set>
                                    <p:animEffect filter="fade" transition="in">
                                      <p:cBhvr>
                                        <p:cTn dur="1000"/>
                                        <p:tgtEl>
                                          <p:spTgt spid="162">
                                            <p:txEl>
                                              <p:pRg end="8" st="8"/>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15"/>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Investigate: teacher and students use correct terminology to identify the syntax and features of the program</a:t>
            </a:r>
            <a:endParaRPr/>
          </a:p>
        </p:txBody>
      </p:sp>
      <p:sp>
        <p:nvSpPr>
          <p:cNvPr id="169" name="Google Shape;169;p15"/>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170" name="Google Shape;170;p15"/>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b="0" i="0" lang="en-GB" sz="1400" u="none" cap="none" strike="noStrike">
                <a:solidFill>
                  <a:srgbClr val="666666"/>
                </a:solidFill>
                <a:latin typeface="Quicksand"/>
                <a:ea typeface="Quicksand"/>
                <a:cs typeface="Quicksand"/>
                <a:sym typeface="Quicksand"/>
              </a:rPr>
              <a:t>Activity 3 - slide 8 of 11</a:t>
            </a:r>
            <a:endParaRPr b="0" i="0" sz="1400" u="none" cap="none" strike="noStrike">
              <a:solidFill>
                <a:srgbClr val="666666"/>
              </a:solidFill>
              <a:latin typeface="Quicksand"/>
              <a:ea typeface="Quicksand"/>
              <a:cs typeface="Quicksand"/>
              <a:sym typeface="Quicksand"/>
            </a:endParaRPr>
          </a:p>
        </p:txBody>
      </p:sp>
      <p:sp>
        <p:nvSpPr>
          <p:cNvPr id="171" name="Google Shape;171;p15"/>
          <p:cNvSpPr txBox="1"/>
          <p:nvPr/>
        </p:nvSpPr>
        <p:spPr>
          <a:xfrm>
            <a:off x="310900" y="1017725"/>
            <a:ext cx="8522100" cy="3609600"/>
          </a:xfrm>
          <a:prstGeom prst="rect">
            <a:avLst/>
          </a:prstGeom>
          <a:noFill/>
          <a:ln>
            <a:noFill/>
          </a:ln>
        </p:spPr>
        <p:txBody>
          <a:bodyPr anchorCtr="0" anchor="t" bIns="91425" lIns="91425" spcFirstLastPara="1" rIns="91425" wrap="square" tIns="91425">
            <a:noAutofit/>
          </a:bodyPr>
          <a:lstStyle/>
          <a:p>
            <a:pPr indent="0" lvl="0" marL="0" marR="0" rtl="0" algn="l">
              <a:lnSpc>
                <a:spcPct val="136363"/>
              </a:lnSpc>
              <a:spcBef>
                <a:spcPts val="0"/>
              </a:spcBef>
              <a:spcAft>
                <a:spcPts val="0"/>
              </a:spcAft>
              <a:buClr>
                <a:srgbClr val="000000"/>
              </a:buClr>
              <a:buSzPts val="1700"/>
              <a:buFont typeface="Arial"/>
              <a:buNone/>
            </a:pPr>
            <a:r>
              <a:rPr b="1" i="0" lang="en-GB" sz="1700" u="none" cap="none" strike="noStrike">
                <a:solidFill>
                  <a:srgbClr val="666666"/>
                </a:solidFill>
                <a:latin typeface="Arial"/>
                <a:ea typeface="Arial"/>
                <a:cs typeface="Arial"/>
                <a:sym typeface="Arial"/>
              </a:rPr>
              <a:t>   </a:t>
            </a:r>
            <a:endParaRPr b="1" i="0" sz="17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700"/>
              <a:buFont typeface="Arial"/>
              <a:buNone/>
            </a:pPr>
            <a:r>
              <a:rPr b="1" i="0" lang="en-GB" sz="1700" u="none" cap="none" strike="noStrike">
                <a:solidFill>
                  <a:srgbClr val="666666"/>
                </a:solidFill>
                <a:latin typeface="Arial"/>
                <a:ea typeface="Arial"/>
                <a:cs typeface="Arial"/>
                <a:sym typeface="Arial"/>
              </a:rPr>
              <a:t>What does this line do?</a:t>
            </a:r>
            <a:endParaRPr b="1" i="0" sz="17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700"/>
              <a:buFont typeface="Arial"/>
              <a:buNone/>
            </a:pPr>
            <a:r>
              <a:rPr b="1" i="0" lang="en-GB" sz="1700" u="none" cap="none" strike="noStrike">
                <a:solidFill>
                  <a:srgbClr val="666666"/>
                </a:solidFill>
                <a:latin typeface="Arial"/>
                <a:ea typeface="Arial"/>
                <a:cs typeface="Arial"/>
                <a:sym typeface="Arial"/>
              </a:rPr>
              <a:t> </a:t>
            </a:r>
            <a:endParaRPr b="1" i="0" sz="17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rPr b="1" i="0" lang="en-GB" sz="1800" u="none" cap="none" strike="noStrike">
                <a:solidFill>
                  <a:srgbClr val="666666"/>
                </a:solidFill>
                <a:latin typeface="Comfortaa"/>
                <a:ea typeface="Comfortaa"/>
                <a:cs typeface="Comfortaa"/>
                <a:sym typeface="Comfortaa"/>
              </a:rPr>
              <a:t>display.show(str(speed))</a:t>
            </a:r>
            <a:endParaRPr b="1" i="0" sz="1800" u="none" cap="none" strike="noStrike">
              <a:solidFill>
                <a:srgbClr val="666666"/>
              </a:solidFill>
              <a:latin typeface="Comfortaa"/>
              <a:ea typeface="Comfortaa"/>
              <a:cs typeface="Comfortaa"/>
              <a:sym typeface="Comfortaa"/>
            </a:endParaRPr>
          </a:p>
          <a:p>
            <a:pPr indent="0" lvl="0" marL="0" marR="0" rtl="0" algn="l">
              <a:lnSpc>
                <a:spcPct val="136363"/>
              </a:lnSpc>
              <a:spcBef>
                <a:spcPts val="0"/>
              </a:spcBef>
              <a:spcAft>
                <a:spcPts val="0"/>
              </a:spcAft>
              <a:buClr>
                <a:srgbClr val="000000"/>
              </a:buClr>
              <a:buSzPts val="1700"/>
              <a:buFont typeface="Arial"/>
              <a:buNone/>
            </a:pPr>
            <a:r>
              <a:rPr b="1" i="0" lang="en-GB" sz="1700" u="none" cap="none" strike="noStrike">
                <a:solidFill>
                  <a:srgbClr val="666666"/>
                </a:solidFill>
                <a:latin typeface="Arial"/>
                <a:ea typeface="Arial"/>
                <a:cs typeface="Arial"/>
                <a:sym typeface="Arial"/>
              </a:rPr>
              <a:t> </a:t>
            </a:r>
            <a:endParaRPr b="1" i="0" sz="17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700"/>
              <a:buFont typeface="Arial"/>
              <a:buNone/>
            </a:pPr>
            <a:r>
              <a:rPr b="1" i="0" lang="en-GB" sz="1700" u="none" cap="none" strike="noStrike">
                <a:solidFill>
                  <a:srgbClr val="FF00FF"/>
                </a:solidFill>
                <a:latin typeface="Arial"/>
                <a:ea typeface="Arial"/>
                <a:cs typeface="Arial"/>
                <a:sym typeface="Arial"/>
              </a:rPr>
              <a:t>It call the in-built function display.show() which displays the variable speed on the micro:bit LED screen.  It needs the str to convert the variable speed to a string (i.e. text not number) as the display.show displays only strings.</a:t>
            </a:r>
            <a:endParaRPr b="1" i="0" sz="1700" u="none" cap="none" strike="noStrike">
              <a:solidFill>
                <a:srgbClr val="FF00FF"/>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700"/>
              <a:buFont typeface="Arial"/>
              <a:buNone/>
            </a:pPr>
            <a:r>
              <a:t/>
            </a:r>
            <a:endParaRPr b="1" i="0" sz="1700" u="none" cap="none" strike="noStrike">
              <a:solidFill>
                <a:srgbClr val="FF00FF"/>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700"/>
              <a:buFont typeface="Arial"/>
              <a:buNone/>
            </a:pPr>
            <a:r>
              <a:rPr b="1" i="0" lang="en-GB" sz="1700" u="none" cap="none" strike="noStrike">
                <a:solidFill>
                  <a:srgbClr val="FF00FF"/>
                </a:solidFill>
                <a:latin typeface="Arial"/>
                <a:ea typeface="Arial"/>
                <a:cs typeface="Arial"/>
                <a:sym typeface="Arial"/>
              </a:rPr>
              <a:t>To call a function you just type in its name with brackets e.g. my_function()</a:t>
            </a:r>
            <a:endParaRPr b="1" i="0" sz="1700" u="none" cap="none" strike="noStrike">
              <a:solidFill>
                <a:srgbClr val="FF00FF"/>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700"/>
              <a:buFont typeface="Arial"/>
              <a:buNone/>
            </a:pPr>
            <a:r>
              <a:t/>
            </a:r>
            <a:endParaRPr b="1" i="0" sz="1700" u="none" cap="none" strike="noStrike">
              <a:solidFill>
                <a:srgbClr val="666666"/>
              </a:solidFill>
              <a:latin typeface="Arial"/>
              <a:ea typeface="Arial"/>
              <a:cs typeface="Arial"/>
              <a:sym typeface="Arial"/>
            </a:endParaRPr>
          </a:p>
        </p:txBody>
      </p:sp>
      <p:pic>
        <p:nvPicPr>
          <p:cNvPr id="172" name="Google Shape;172;p15"/>
          <p:cNvPicPr preferRelativeResize="0"/>
          <p:nvPr/>
        </p:nvPicPr>
        <p:blipFill rotWithShape="1">
          <a:blip r:embed="rId3">
            <a:alphaModFix/>
          </a:blip>
          <a:srcRect b="0" l="0" r="0" t="0"/>
          <a:stretch/>
        </p:blipFill>
        <p:spPr>
          <a:xfrm>
            <a:off x="6830250" y="762726"/>
            <a:ext cx="2002850" cy="208767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xEl>
                                              <p:pRg end="0" st="0"/>
                                            </p:txEl>
                                          </p:spTgt>
                                        </p:tgtEl>
                                        <p:attrNameLst>
                                          <p:attrName>style.visibility</p:attrName>
                                        </p:attrNameLst>
                                      </p:cBhvr>
                                      <p:to>
                                        <p:strVal val="visible"/>
                                      </p:to>
                                    </p:set>
                                    <p:animEffect filter="fade" transition="in">
                                      <p:cBhvr>
                                        <p:cTn dur="1000"/>
                                        <p:tgtEl>
                                          <p:spTgt spid="171">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xEl>
                                              <p:pRg end="1" st="1"/>
                                            </p:txEl>
                                          </p:spTgt>
                                        </p:tgtEl>
                                        <p:attrNameLst>
                                          <p:attrName>style.visibility</p:attrName>
                                        </p:attrNameLst>
                                      </p:cBhvr>
                                      <p:to>
                                        <p:strVal val="visible"/>
                                      </p:to>
                                    </p:set>
                                    <p:animEffect filter="fade" transition="in">
                                      <p:cBhvr>
                                        <p:cTn dur="1000"/>
                                        <p:tgtEl>
                                          <p:spTgt spid="171">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xEl>
                                              <p:pRg end="2" st="2"/>
                                            </p:txEl>
                                          </p:spTgt>
                                        </p:tgtEl>
                                        <p:attrNameLst>
                                          <p:attrName>style.visibility</p:attrName>
                                        </p:attrNameLst>
                                      </p:cBhvr>
                                      <p:to>
                                        <p:strVal val="visible"/>
                                      </p:to>
                                    </p:set>
                                    <p:animEffect filter="fade" transition="in">
                                      <p:cBhvr>
                                        <p:cTn dur="1000"/>
                                        <p:tgtEl>
                                          <p:spTgt spid="171">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xEl>
                                              <p:pRg end="3" st="3"/>
                                            </p:txEl>
                                          </p:spTgt>
                                        </p:tgtEl>
                                        <p:attrNameLst>
                                          <p:attrName>style.visibility</p:attrName>
                                        </p:attrNameLst>
                                      </p:cBhvr>
                                      <p:to>
                                        <p:strVal val="visible"/>
                                      </p:to>
                                    </p:set>
                                    <p:animEffect filter="fade" transition="in">
                                      <p:cBhvr>
                                        <p:cTn dur="1000"/>
                                        <p:tgtEl>
                                          <p:spTgt spid="171">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xEl>
                                              <p:pRg end="4" st="4"/>
                                            </p:txEl>
                                          </p:spTgt>
                                        </p:tgtEl>
                                        <p:attrNameLst>
                                          <p:attrName>style.visibility</p:attrName>
                                        </p:attrNameLst>
                                      </p:cBhvr>
                                      <p:to>
                                        <p:strVal val="visible"/>
                                      </p:to>
                                    </p:set>
                                    <p:animEffect filter="fade" transition="in">
                                      <p:cBhvr>
                                        <p:cTn dur="1000"/>
                                        <p:tgtEl>
                                          <p:spTgt spid="171">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xEl>
                                              <p:pRg end="5" st="5"/>
                                            </p:txEl>
                                          </p:spTgt>
                                        </p:tgtEl>
                                        <p:attrNameLst>
                                          <p:attrName>style.visibility</p:attrName>
                                        </p:attrNameLst>
                                      </p:cBhvr>
                                      <p:to>
                                        <p:strVal val="visible"/>
                                      </p:to>
                                    </p:set>
                                    <p:animEffect filter="fade" transition="in">
                                      <p:cBhvr>
                                        <p:cTn dur="1000"/>
                                        <p:tgtEl>
                                          <p:spTgt spid="171">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xEl>
                                              <p:pRg end="6" st="6"/>
                                            </p:txEl>
                                          </p:spTgt>
                                        </p:tgtEl>
                                        <p:attrNameLst>
                                          <p:attrName>style.visibility</p:attrName>
                                        </p:attrNameLst>
                                      </p:cBhvr>
                                      <p:to>
                                        <p:strVal val="visible"/>
                                      </p:to>
                                    </p:set>
                                    <p:animEffect filter="fade" transition="in">
                                      <p:cBhvr>
                                        <p:cTn dur="1000"/>
                                        <p:tgtEl>
                                          <p:spTgt spid="171">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xEl>
                                              <p:pRg end="7" st="7"/>
                                            </p:txEl>
                                          </p:spTgt>
                                        </p:tgtEl>
                                        <p:attrNameLst>
                                          <p:attrName>style.visibility</p:attrName>
                                        </p:attrNameLst>
                                      </p:cBhvr>
                                      <p:to>
                                        <p:strVal val="visible"/>
                                      </p:to>
                                    </p:set>
                                    <p:animEffect filter="fade" transition="in">
                                      <p:cBhvr>
                                        <p:cTn dur="1000"/>
                                        <p:tgtEl>
                                          <p:spTgt spid="171">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xEl>
                                              <p:pRg end="8" st="8"/>
                                            </p:txEl>
                                          </p:spTgt>
                                        </p:tgtEl>
                                        <p:attrNameLst>
                                          <p:attrName>style.visibility</p:attrName>
                                        </p:attrNameLst>
                                      </p:cBhvr>
                                      <p:to>
                                        <p:strVal val="visible"/>
                                      </p:to>
                                    </p:set>
                                    <p:animEffect filter="fade" transition="in">
                                      <p:cBhvr>
                                        <p:cTn dur="1000"/>
                                        <p:tgtEl>
                                          <p:spTgt spid="171">
                                            <p:txEl>
                                              <p:pRg end="8" st="8"/>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16"/>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Investigate: teacher and students use correct terminology to identify the syntax and features of the program</a:t>
            </a:r>
            <a:endParaRPr/>
          </a:p>
        </p:txBody>
      </p:sp>
      <p:sp>
        <p:nvSpPr>
          <p:cNvPr id="178" name="Google Shape;178;p16"/>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179" name="Google Shape;179;p16"/>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b="0" i="0" lang="en-GB" sz="1400" u="none" cap="none" strike="noStrike">
                <a:solidFill>
                  <a:srgbClr val="666666"/>
                </a:solidFill>
                <a:latin typeface="Quicksand"/>
                <a:ea typeface="Quicksand"/>
                <a:cs typeface="Quicksand"/>
                <a:sym typeface="Quicksand"/>
              </a:rPr>
              <a:t>Activity 3 - slide 9 of 11</a:t>
            </a:r>
            <a:endParaRPr b="0" i="0" sz="1400" u="none" cap="none" strike="noStrike">
              <a:solidFill>
                <a:srgbClr val="666666"/>
              </a:solidFill>
              <a:latin typeface="Quicksand"/>
              <a:ea typeface="Quicksand"/>
              <a:cs typeface="Quicksand"/>
              <a:sym typeface="Quicksand"/>
            </a:endParaRPr>
          </a:p>
        </p:txBody>
      </p:sp>
      <p:sp>
        <p:nvSpPr>
          <p:cNvPr id="180" name="Google Shape;180;p16"/>
          <p:cNvSpPr txBox="1"/>
          <p:nvPr/>
        </p:nvSpPr>
        <p:spPr>
          <a:xfrm>
            <a:off x="310900" y="1382650"/>
            <a:ext cx="8522100" cy="3244800"/>
          </a:xfrm>
          <a:prstGeom prst="rect">
            <a:avLst/>
          </a:prstGeom>
          <a:noFill/>
          <a:ln>
            <a:noFill/>
          </a:ln>
        </p:spPr>
        <p:txBody>
          <a:bodyPr anchorCtr="0" anchor="t" bIns="91425" lIns="91425" spcFirstLastPara="1" rIns="91425" wrap="square" tIns="91425">
            <a:noAutofit/>
          </a:bodyPr>
          <a:lstStyle/>
          <a:p>
            <a:pPr indent="0" lvl="0" marL="0" marR="0" rtl="0" algn="l">
              <a:lnSpc>
                <a:spcPct val="136363"/>
              </a:lnSpc>
              <a:spcBef>
                <a:spcPts val="0"/>
              </a:spcBef>
              <a:spcAft>
                <a:spcPts val="0"/>
              </a:spcAft>
              <a:buClr>
                <a:srgbClr val="000000"/>
              </a:buClr>
              <a:buSzPts val="1700"/>
              <a:buFont typeface="Arial"/>
              <a:buNone/>
            </a:pPr>
            <a:r>
              <a:rPr b="1" i="0" lang="en-GB" sz="1700" u="none" cap="none" strike="noStrike">
                <a:solidFill>
                  <a:srgbClr val="666666"/>
                </a:solidFill>
                <a:latin typeface="Arial"/>
                <a:ea typeface="Arial"/>
                <a:cs typeface="Arial"/>
                <a:sym typeface="Arial"/>
              </a:rPr>
              <a:t>What does this line do?</a:t>
            </a:r>
            <a:endParaRPr b="1" i="0" sz="17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t/>
            </a:r>
            <a:endParaRPr b="1" i="0" sz="18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D73A49"/>
                </a:solidFill>
                <a:latin typeface="Comfortaa"/>
                <a:ea typeface="Comfortaa"/>
                <a:cs typeface="Comfortaa"/>
                <a:sym typeface="Comfortaa"/>
              </a:rPr>
              <a:t>if</a:t>
            </a:r>
            <a:r>
              <a:rPr b="0" i="0" lang="en-GB" sz="1800" u="none" cap="none" strike="noStrike">
                <a:solidFill>
                  <a:srgbClr val="000000"/>
                </a:solidFill>
                <a:latin typeface="Comfortaa"/>
                <a:ea typeface="Comfortaa"/>
                <a:cs typeface="Comfortaa"/>
                <a:sym typeface="Comfortaa"/>
              </a:rPr>
              <a:t> speed </a:t>
            </a:r>
            <a:r>
              <a:rPr b="0" i="0" lang="en-GB" sz="1800" u="none" cap="none" strike="noStrike">
                <a:solidFill>
                  <a:srgbClr val="005CC5"/>
                </a:solidFill>
                <a:latin typeface="Comfortaa"/>
                <a:ea typeface="Comfortaa"/>
                <a:cs typeface="Comfortaa"/>
                <a:sym typeface="Comfortaa"/>
              </a:rPr>
              <a:t>==</a:t>
            </a:r>
            <a:r>
              <a:rPr b="0" i="0" lang="en-GB" sz="1800" u="none" cap="none" strike="noStrike">
                <a:solidFill>
                  <a:srgbClr val="000000"/>
                </a:solidFill>
                <a:latin typeface="Comfortaa"/>
                <a:ea typeface="Comfortaa"/>
                <a:cs typeface="Comfortaa"/>
                <a:sym typeface="Comfortaa"/>
              </a:rPr>
              <a:t> </a:t>
            </a:r>
            <a:r>
              <a:rPr b="0" i="0" lang="en-GB" sz="1800" u="none" cap="none" strike="noStrike">
                <a:solidFill>
                  <a:srgbClr val="005CC5"/>
                </a:solidFill>
                <a:latin typeface="Comfortaa"/>
                <a:ea typeface="Comfortaa"/>
                <a:cs typeface="Comfortaa"/>
                <a:sym typeface="Comfortaa"/>
              </a:rPr>
              <a:t>0</a:t>
            </a:r>
            <a:r>
              <a:rPr b="0" i="0" lang="en-GB" sz="1800" u="none" cap="none" strike="noStrike">
                <a:solidFill>
                  <a:srgbClr val="000000"/>
                </a:solidFill>
                <a:latin typeface="Comfortaa"/>
                <a:ea typeface="Comfortaa"/>
                <a:cs typeface="Comfortaa"/>
                <a:sym typeface="Comfortaa"/>
              </a:rPr>
              <a:t>: </a:t>
            </a:r>
            <a:endParaRPr b="0" i="0" sz="1800" u="none" cap="none" strike="noStrike">
              <a:solidFill>
                <a:srgbClr val="FF00FF"/>
              </a:solidFill>
              <a:latin typeface="Comfortaa"/>
              <a:ea typeface="Comfortaa"/>
              <a:cs typeface="Comfortaa"/>
              <a:sym typeface="Comfortaa"/>
            </a:endParaRPr>
          </a:p>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000000"/>
                </a:solidFill>
                <a:latin typeface="Comfortaa"/>
                <a:ea typeface="Comfortaa"/>
                <a:cs typeface="Comfortaa"/>
                <a:sym typeface="Comfortaa"/>
              </a:rPr>
              <a:t>       pin0.</a:t>
            </a:r>
            <a:r>
              <a:rPr b="0" i="0" lang="en-GB" sz="1800" u="none" cap="none" strike="noStrike">
                <a:solidFill>
                  <a:srgbClr val="6F42C1"/>
                </a:solidFill>
                <a:latin typeface="Comfortaa"/>
                <a:ea typeface="Comfortaa"/>
                <a:cs typeface="Comfortaa"/>
                <a:sym typeface="Comfortaa"/>
              </a:rPr>
              <a:t>write_analog</a:t>
            </a:r>
            <a:r>
              <a:rPr b="0" i="0" lang="en-GB" sz="1800" u="none" cap="none" strike="noStrike">
                <a:solidFill>
                  <a:srgbClr val="000000"/>
                </a:solidFill>
                <a:latin typeface="Comfortaa"/>
                <a:ea typeface="Comfortaa"/>
                <a:cs typeface="Comfortaa"/>
                <a:sym typeface="Comfortaa"/>
              </a:rPr>
              <a:t>(</a:t>
            </a:r>
            <a:r>
              <a:rPr b="0" i="0" lang="en-GB" sz="1800" u="none" cap="none" strike="noStrike">
                <a:solidFill>
                  <a:srgbClr val="005CC5"/>
                </a:solidFill>
                <a:latin typeface="Comfortaa"/>
                <a:ea typeface="Comfortaa"/>
                <a:cs typeface="Comfortaa"/>
                <a:sym typeface="Comfortaa"/>
              </a:rPr>
              <a:t>0</a:t>
            </a:r>
            <a:r>
              <a:rPr b="0" i="0" lang="en-GB" sz="1800" u="none" cap="none" strike="noStrike">
                <a:solidFill>
                  <a:srgbClr val="000000"/>
                </a:solidFill>
                <a:latin typeface="Comfortaa"/>
                <a:ea typeface="Comfortaa"/>
                <a:cs typeface="Comfortaa"/>
                <a:sym typeface="Comfortaa"/>
              </a:rPr>
              <a:t>)</a:t>
            </a:r>
            <a:endParaRPr b="0" i="0" sz="1800" u="none" cap="none" strike="noStrike">
              <a:solidFill>
                <a:srgbClr val="000000"/>
              </a:solidFill>
              <a:latin typeface="Comfortaa"/>
              <a:ea typeface="Comfortaa"/>
              <a:cs typeface="Comfortaa"/>
              <a:sym typeface="Comfortaa"/>
            </a:endParaRPr>
          </a:p>
          <a:p>
            <a:pPr indent="0" lvl="0" marL="0" marR="0" rtl="0" algn="l">
              <a:lnSpc>
                <a:spcPct val="136363"/>
              </a:lnSpc>
              <a:spcBef>
                <a:spcPts val="0"/>
              </a:spcBef>
              <a:spcAft>
                <a:spcPts val="0"/>
              </a:spcAft>
              <a:buClr>
                <a:srgbClr val="000000"/>
              </a:buClr>
              <a:buSzPts val="1700"/>
              <a:buFont typeface="Arial"/>
              <a:buNone/>
            </a:pPr>
            <a:r>
              <a:t/>
            </a:r>
            <a:endParaRPr b="1" i="0" sz="17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700"/>
              <a:buFont typeface="Arial"/>
              <a:buNone/>
            </a:pPr>
            <a:r>
              <a:rPr b="1" i="0" lang="en-GB" sz="1700" u="none" cap="none" strike="noStrike">
                <a:solidFill>
                  <a:srgbClr val="FF00FF"/>
                </a:solidFill>
                <a:latin typeface="Arial"/>
                <a:ea typeface="Arial"/>
                <a:cs typeface="Arial"/>
                <a:sym typeface="Arial"/>
              </a:rPr>
              <a:t>It is the start of an if statement.  If the value of speed is 0 then…</a:t>
            </a:r>
            <a:endParaRPr b="1" i="0" sz="1700" u="none" cap="none" strike="noStrike">
              <a:solidFill>
                <a:srgbClr val="FF00FF"/>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700"/>
              <a:buFont typeface="Arial"/>
              <a:buNone/>
            </a:pPr>
            <a:r>
              <a:rPr b="1" i="0" lang="en-GB" sz="1700" u="none" cap="none" strike="noStrike">
                <a:solidFill>
                  <a:srgbClr val="FF00FF"/>
                </a:solidFill>
                <a:latin typeface="Arial"/>
                <a:ea typeface="Arial"/>
                <a:cs typeface="Arial"/>
                <a:sym typeface="Arial"/>
              </a:rPr>
              <a:t>...call the inbuilt function pin0.write_analog() and pass the value 0.  So if speed is 0 then no power will be passed to the pin so the fan will not go round...i.e. the fan is off.</a:t>
            </a:r>
            <a:endParaRPr b="1" i="0" sz="1700" u="none" cap="none" strike="noStrike">
              <a:solidFill>
                <a:srgbClr val="FF00FF"/>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700"/>
              <a:buFont typeface="Arial"/>
              <a:buNone/>
            </a:pPr>
            <a:r>
              <a:t/>
            </a:r>
            <a:endParaRPr b="1" i="0" sz="17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700"/>
              <a:buFont typeface="Arial"/>
              <a:buNone/>
            </a:pPr>
            <a:r>
              <a:rPr b="1" i="0" lang="en-GB" sz="1700" u="none" cap="none" strike="noStrike">
                <a:solidFill>
                  <a:srgbClr val="666666"/>
                </a:solidFill>
                <a:latin typeface="Arial"/>
                <a:ea typeface="Arial"/>
                <a:cs typeface="Arial"/>
                <a:sym typeface="Arial"/>
              </a:rPr>
              <a:t> </a:t>
            </a:r>
            <a:endParaRPr b="1" i="0" sz="1700" u="none" cap="none" strike="noStrike">
              <a:solidFill>
                <a:srgbClr val="666666"/>
              </a:solidFill>
              <a:latin typeface="Arial"/>
              <a:ea typeface="Arial"/>
              <a:cs typeface="Arial"/>
              <a:sym typeface="Arial"/>
            </a:endParaRPr>
          </a:p>
        </p:txBody>
      </p:sp>
      <p:pic>
        <p:nvPicPr>
          <p:cNvPr id="181" name="Google Shape;181;p16"/>
          <p:cNvPicPr preferRelativeResize="0"/>
          <p:nvPr/>
        </p:nvPicPr>
        <p:blipFill rotWithShape="1">
          <a:blip r:embed="rId3">
            <a:alphaModFix/>
          </a:blip>
          <a:srcRect b="0" l="0" r="0" t="0"/>
          <a:stretch/>
        </p:blipFill>
        <p:spPr>
          <a:xfrm>
            <a:off x="6591050" y="762736"/>
            <a:ext cx="2242049" cy="233698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0">
                                            <p:txEl>
                                              <p:pRg end="0" st="0"/>
                                            </p:txEl>
                                          </p:spTgt>
                                        </p:tgtEl>
                                        <p:attrNameLst>
                                          <p:attrName>style.visibility</p:attrName>
                                        </p:attrNameLst>
                                      </p:cBhvr>
                                      <p:to>
                                        <p:strVal val="visible"/>
                                      </p:to>
                                    </p:set>
                                    <p:animEffect filter="fade" transition="in">
                                      <p:cBhvr>
                                        <p:cTn dur="1000"/>
                                        <p:tgtEl>
                                          <p:spTgt spid="180">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0">
                                            <p:txEl>
                                              <p:pRg end="1" st="1"/>
                                            </p:txEl>
                                          </p:spTgt>
                                        </p:tgtEl>
                                        <p:attrNameLst>
                                          <p:attrName>style.visibility</p:attrName>
                                        </p:attrNameLst>
                                      </p:cBhvr>
                                      <p:to>
                                        <p:strVal val="visible"/>
                                      </p:to>
                                    </p:set>
                                    <p:animEffect filter="fade" transition="in">
                                      <p:cBhvr>
                                        <p:cTn dur="1000"/>
                                        <p:tgtEl>
                                          <p:spTgt spid="180">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0">
                                            <p:txEl>
                                              <p:pRg end="2" st="2"/>
                                            </p:txEl>
                                          </p:spTgt>
                                        </p:tgtEl>
                                        <p:attrNameLst>
                                          <p:attrName>style.visibility</p:attrName>
                                        </p:attrNameLst>
                                      </p:cBhvr>
                                      <p:to>
                                        <p:strVal val="visible"/>
                                      </p:to>
                                    </p:set>
                                    <p:animEffect filter="fade" transition="in">
                                      <p:cBhvr>
                                        <p:cTn dur="1000"/>
                                        <p:tgtEl>
                                          <p:spTgt spid="180">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0">
                                            <p:txEl>
                                              <p:pRg end="3" st="3"/>
                                            </p:txEl>
                                          </p:spTgt>
                                        </p:tgtEl>
                                        <p:attrNameLst>
                                          <p:attrName>style.visibility</p:attrName>
                                        </p:attrNameLst>
                                      </p:cBhvr>
                                      <p:to>
                                        <p:strVal val="visible"/>
                                      </p:to>
                                    </p:set>
                                    <p:animEffect filter="fade" transition="in">
                                      <p:cBhvr>
                                        <p:cTn dur="1000"/>
                                        <p:tgtEl>
                                          <p:spTgt spid="180">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0">
                                            <p:txEl>
                                              <p:pRg end="4" st="4"/>
                                            </p:txEl>
                                          </p:spTgt>
                                        </p:tgtEl>
                                        <p:attrNameLst>
                                          <p:attrName>style.visibility</p:attrName>
                                        </p:attrNameLst>
                                      </p:cBhvr>
                                      <p:to>
                                        <p:strVal val="visible"/>
                                      </p:to>
                                    </p:set>
                                    <p:animEffect filter="fade" transition="in">
                                      <p:cBhvr>
                                        <p:cTn dur="1000"/>
                                        <p:tgtEl>
                                          <p:spTgt spid="180">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0">
                                            <p:txEl>
                                              <p:pRg end="5" st="5"/>
                                            </p:txEl>
                                          </p:spTgt>
                                        </p:tgtEl>
                                        <p:attrNameLst>
                                          <p:attrName>style.visibility</p:attrName>
                                        </p:attrNameLst>
                                      </p:cBhvr>
                                      <p:to>
                                        <p:strVal val="visible"/>
                                      </p:to>
                                    </p:set>
                                    <p:animEffect filter="fade" transition="in">
                                      <p:cBhvr>
                                        <p:cTn dur="1000"/>
                                        <p:tgtEl>
                                          <p:spTgt spid="180">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0">
                                            <p:txEl>
                                              <p:pRg end="6" st="6"/>
                                            </p:txEl>
                                          </p:spTgt>
                                        </p:tgtEl>
                                        <p:attrNameLst>
                                          <p:attrName>style.visibility</p:attrName>
                                        </p:attrNameLst>
                                      </p:cBhvr>
                                      <p:to>
                                        <p:strVal val="visible"/>
                                      </p:to>
                                    </p:set>
                                    <p:animEffect filter="fade" transition="in">
                                      <p:cBhvr>
                                        <p:cTn dur="1000"/>
                                        <p:tgtEl>
                                          <p:spTgt spid="180">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0">
                                            <p:txEl>
                                              <p:pRg end="7" st="7"/>
                                            </p:txEl>
                                          </p:spTgt>
                                        </p:tgtEl>
                                        <p:attrNameLst>
                                          <p:attrName>style.visibility</p:attrName>
                                        </p:attrNameLst>
                                      </p:cBhvr>
                                      <p:to>
                                        <p:strVal val="visible"/>
                                      </p:to>
                                    </p:set>
                                    <p:animEffect filter="fade" transition="in">
                                      <p:cBhvr>
                                        <p:cTn dur="1000"/>
                                        <p:tgtEl>
                                          <p:spTgt spid="180">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0">
                                            <p:txEl>
                                              <p:pRg end="8" st="8"/>
                                            </p:txEl>
                                          </p:spTgt>
                                        </p:tgtEl>
                                        <p:attrNameLst>
                                          <p:attrName>style.visibility</p:attrName>
                                        </p:attrNameLst>
                                      </p:cBhvr>
                                      <p:to>
                                        <p:strVal val="visible"/>
                                      </p:to>
                                    </p:set>
                                    <p:animEffect filter="fade" transition="in">
                                      <p:cBhvr>
                                        <p:cTn dur="1000"/>
                                        <p:tgtEl>
                                          <p:spTgt spid="180">
                                            <p:txEl>
                                              <p:pRg end="8" st="8"/>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17"/>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Investigate: teacher and students use correct terminology to identify the syntax and features of the program</a:t>
            </a:r>
            <a:endParaRPr/>
          </a:p>
        </p:txBody>
      </p:sp>
      <p:sp>
        <p:nvSpPr>
          <p:cNvPr id="187" name="Google Shape;187;p17"/>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188" name="Google Shape;188;p17"/>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b="0" i="0" lang="en-GB" sz="1400" u="none" cap="none" strike="noStrike">
                <a:solidFill>
                  <a:srgbClr val="666666"/>
                </a:solidFill>
                <a:latin typeface="Quicksand"/>
                <a:ea typeface="Quicksand"/>
                <a:cs typeface="Quicksand"/>
                <a:sym typeface="Quicksand"/>
              </a:rPr>
              <a:t>Activity 3 - slide 10 of 11</a:t>
            </a:r>
            <a:endParaRPr b="0" i="0" sz="1400" u="none" cap="none" strike="noStrike">
              <a:solidFill>
                <a:srgbClr val="666666"/>
              </a:solidFill>
              <a:latin typeface="Quicksand"/>
              <a:ea typeface="Quicksand"/>
              <a:cs typeface="Quicksand"/>
              <a:sym typeface="Quicksand"/>
            </a:endParaRPr>
          </a:p>
        </p:txBody>
      </p:sp>
      <p:sp>
        <p:nvSpPr>
          <p:cNvPr id="189" name="Google Shape;189;p17"/>
          <p:cNvSpPr txBox="1"/>
          <p:nvPr/>
        </p:nvSpPr>
        <p:spPr>
          <a:xfrm>
            <a:off x="310900" y="1289300"/>
            <a:ext cx="8522100" cy="3338100"/>
          </a:xfrm>
          <a:prstGeom prst="rect">
            <a:avLst/>
          </a:prstGeom>
          <a:noFill/>
          <a:ln>
            <a:noFill/>
          </a:ln>
        </p:spPr>
        <p:txBody>
          <a:bodyPr anchorCtr="0" anchor="t" bIns="91425" lIns="91425" spcFirstLastPara="1" rIns="91425" wrap="square" tIns="91425">
            <a:noAutofit/>
          </a:bodyPr>
          <a:lstStyle/>
          <a:p>
            <a:pPr indent="0" lvl="0" marL="0" marR="0" rtl="0" algn="l">
              <a:lnSpc>
                <a:spcPct val="136363"/>
              </a:lnSpc>
              <a:spcBef>
                <a:spcPts val="0"/>
              </a:spcBef>
              <a:spcAft>
                <a:spcPts val="0"/>
              </a:spcAft>
              <a:buClr>
                <a:srgbClr val="000000"/>
              </a:buClr>
              <a:buSzPts val="1700"/>
              <a:buFont typeface="Arial"/>
              <a:buNone/>
            </a:pPr>
            <a:r>
              <a:rPr b="1" i="0" lang="en-GB" sz="1700" u="none" cap="none" strike="noStrike">
                <a:solidFill>
                  <a:srgbClr val="666666"/>
                </a:solidFill>
                <a:latin typeface="Arial"/>
                <a:ea typeface="Arial"/>
                <a:cs typeface="Arial"/>
                <a:sym typeface="Arial"/>
              </a:rPr>
              <a:t>What does this line do? Turn to your partner and discuss.</a:t>
            </a:r>
            <a:endParaRPr b="1" i="0" sz="17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700"/>
              <a:buFont typeface="Arial"/>
              <a:buNone/>
            </a:pPr>
            <a:r>
              <a:t/>
            </a:r>
            <a:endParaRPr b="1" i="0" sz="17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900"/>
              <a:buFont typeface="Arial"/>
              <a:buNone/>
            </a:pPr>
            <a:r>
              <a:rPr b="0" i="0" lang="en-GB" sz="900" u="none" cap="none" strike="noStrike">
                <a:solidFill>
                  <a:srgbClr val="000000"/>
                </a:solidFill>
                <a:latin typeface="Arial"/>
                <a:ea typeface="Arial"/>
                <a:cs typeface="Arial"/>
                <a:sym typeface="Arial"/>
              </a:rPr>
              <a:t> </a:t>
            </a:r>
            <a:r>
              <a:rPr b="0" i="0" lang="en-GB" sz="1800" u="none" cap="none" strike="noStrike">
                <a:solidFill>
                  <a:srgbClr val="000000"/>
                </a:solidFill>
                <a:latin typeface="Comfortaa"/>
                <a:ea typeface="Comfortaa"/>
                <a:cs typeface="Comfortaa"/>
                <a:sym typeface="Comfortaa"/>
              </a:rPr>
              <a:t>  </a:t>
            </a:r>
            <a:r>
              <a:rPr b="0" i="0" lang="en-GB" sz="1800" u="none" cap="none" strike="noStrike">
                <a:solidFill>
                  <a:srgbClr val="D73A49"/>
                </a:solidFill>
                <a:latin typeface="Comfortaa"/>
                <a:ea typeface="Comfortaa"/>
                <a:cs typeface="Comfortaa"/>
                <a:sym typeface="Comfortaa"/>
              </a:rPr>
              <a:t>else</a:t>
            </a:r>
            <a:r>
              <a:rPr b="0" i="0" lang="en-GB" sz="1800" u="none" cap="none" strike="noStrike">
                <a:solidFill>
                  <a:srgbClr val="000000"/>
                </a:solidFill>
                <a:latin typeface="Comfortaa"/>
                <a:ea typeface="Comfortaa"/>
                <a:cs typeface="Comfortaa"/>
                <a:sym typeface="Comfortaa"/>
              </a:rPr>
              <a:t>:</a:t>
            </a:r>
            <a:endParaRPr b="0" i="0" sz="1800" u="none" cap="none" strike="noStrike">
              <a:solidFill>
                <a:srgbClr val="000000"/>
              </a:solidFill>
              <a:latin typeface="Comfortaa"/>
              <a:ea typeface="Comfortaa"/>
              <a:cs typeface="Comfortaa"/>
              <a:sym typeface="Comfortaa"/>
            </a:endParaRPr>
          </a:p>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000000"/>
                </a:solidFill>
                <a:latin typeface="Comfortaa"/>
                <a:ea typeface="Comfortaa"/>
                <a:cs typeface="Comfortaa"/>
                <a:sym typeface="Comfortaa"/>
              </a:rPr>
              <a:t>       pin0.</a:t>
            </a:r>
            <a:r>
              <a:rPr b="0" i="0" lang="en-GB" sz="1800" u="none" cap="none" strike="noStrike">
                <a:solidFill>
                  <a:srgbClr val="6F42C1"/>
                </a:solidFill>
                <a:latin typeface="Comfortaa"/>
                <a:ea typeface="Comfortaa"/>
                <a:cs typeface="Comfortaa"/>
                <a:sym typeface="Comfortaa"/>
              </a:rPr>
              <a:t>write_analog</a:t>
            </a:r>
            <a:r>
              <a:rPr b="0" i="0" lang="en-GB" sz="1800" u="none" cap="none" strike="noStrike">
                <a:solidFill>
                  <a:srgbClr val="000000"/>
                </a:solidFill>
                <a:latin typeface="Comfortaa"/>
                <a:ea typeface="Comfortaa"/>
                <a:cs typeface="Comfortaa"/>
                <a:sym typeface="Comfortaa"/>
              </a:rPr>
              <a:t>(speed </a:t>
            </a:r>
            <a:r>
              <a:rPr b="0" i="0" lang="en-GB" sz="1800" u="none" cap="none" strike="noStrike">
                <a:solidFill>
                  <a:srgbClr val="005CC5"/>
                </a:solidFill>
                <a:latin typeface="Comfortaa"/>
                <a:ea typeface="Comfortaa"/>
                <a:cs typeface="Comfortaa"/>
                <a:sym typeface="Comfortaa"/>
              </a:rPr>
              <a:t>*</a:t>
            </a:r>
            <a:r>
              <a:rPr b="0" i="0" lang="en-GB" sz="1800" u="none" cap="none" strike="noStrike">
                <a:solidFill>
                  <a:srgbClr val="000000"/>
                </a:solidFill>
                <a:latin typeface="Comfortaa"/>
                <a:ea typeface="Comfortaa"/>
                <a:cs typeface="Comfortaa"/>
                <a:sym typeface="Comfortaa"/>
              </a:rPr>
              <a:t> power_step </a:t>
            </a:r>
            <a:r>
              <a:rPr b="0" i="0" lang="en-GB" sz="1800" u="none" cap="none" strike="noStrike">
                <a:solidFill>
                  <a:srgbClr val="005CC5"/>
                </a:solidFill>
                <a:latin typeface="Comfortaa"/>
                <a:ea typeface="Comfortaa"/>
                <a:cs typeface="Comfortaa"/>
                <a:sym typeface="Comfortaa"/>
              </a:rPr>
              <a:t>+</a:t>
            </a:r>
            <a:r>
              <a:rPr b="0" i="0" lang="en-GB" sz="1800" u="none" cap="none" strike="noStrike">
                <a:solidFill>
                  <a:srgbClr val="000000"/>
                </a:solidFill>
                <a:latin typeface="Comfortaa"/>
                <a:ea typeface="Comfortaa"/>
                <a:cs typeface="Comfortaa"/>
                <a:sym typeface="Comfortaa"/>
              </a:rPr>
              <a:t> min_power)</a:t>
            </a:r>
            <a:r>
              <a:rPr b="0" i="0" lang="en-GB" sz="1800" u="none" cap="none" strike="noStrike">
                <a:solidFill>
                  <a:srgbClr val="FF00FF"/>
                </a:solidFill>
                <a:latin typeface="Comfortaa"/>
                <a:ea typeface="Comfortaa"/>
                <a:cs typeface="Comfortaa"/>
                <a:sym typeface="Comfortaa"/>
              </a:rPr>
              <a:t> </a:t>
            </a:r>
            <a:endParaRPr b="1" i="0" sz="1800" u="none" cap="none" strike="noStrike">
              <a:solidFill>
                <a:srgbClr val="666666"/>
              </a:solidFill>
              <a:latin typeface="Comfortaa"/>
              <a:ea typeface="Comfortaa"/>
              <a:cs typeface="Comfortaa"/>
              <a:sym typeface="Comfortaa"/>
            </a:endParaRPr>
          </a:p>
          <a:p>
            <a:pPr indent="0" lvl="0" marL="0" marR="0" rtl="0" algn="l">
              <a:lnSpc>
                <a:spcPct val="136363"/>
              </a:lnSpc>
              <a:spcBef>
                <a:spcPts val="0"/>
              </a:spcBef>
              <a:spcAft>
                <a:spcPts val="0"/>
              </a:spcAft>
              <a:buClr>
                <a:srgbClr val="000000"/>
              </a:buClr>
              <a:buSzPts val="1700"/>
              <a:buFont typeface="Arial"/>
              <a:buNone/>
            </a:pPr>
            <a:r>
              <a:t/>
            </a:r>
            <a:endParaRPr b="1" i="0" sz="17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700"/>
              <a:buFont typeface="Arial"/>
              <a:buNone/>
            </a:pPr>
            <a:r>
              <a:rPr b="1" i="0" lang="en-GB" sz="1700" u="none" cap="none" strike="noStrike">
                <a:solidFill>
                  <a:srgbClr val="FF00FF"/>
                </a:solidFill>
                <a:latin typeface="Arial"/>
                <a:ea typeface="Arial"/>
                <a:cs typeface="Arial"/>
                <a:sym typeface="Arial"/>
              </a:rPr>
              <a:t>otherwise (if speed is not 0)…</a:t>
            </a:r>
            <a:endParaRPr b="1" i="0" sz="1700" u="none" cap="none" strike="noStrike">
              <a:solidFill>
                <a:srgbClr val="FF00FF"/>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700"/>
              <a:buFont typeface="Arial"/>
              <a:buNone/>
            </a:pPr>
            <a:r>
              <a:rPr b="1" i="0" lang="en-GB" sz="1700" u="none" cap="none" strike="noStrike">
                <a:solidFill>
                  <a:srgbClr val="FF00FF"/>
                </a:solidFill>
                <a:latin typeface="Arial"/>
                <a:ea typeface="Arial"/>
                <a:cs typeface="Arial"/>
                <a:sym typeface="Arial"/>
              </a:rPr>
              <a:t>...call the inbuilt function to calculate and pass the speed value via pin0.</a:t>
            </a:r>
            <a:endParaRPr b="1" i="0" sz="1700" u="none" cap="none" strike="noStrike">
              <a:solidFill>
                <a:srgbClr val="FF00FF"/>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700"/>
              <a:buFont typeface="Arial"/>
              <a:buNone/>
            </a:pPr>
            <a:r>
              <a:t/>
            </a:r>
            <a:endParaRPr b="1" i="0" sz="1700" u="none" cap="none" strike="noStrike">
              <a:solidFill>
                <a:srgbClr val="FF00FF"/>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700"/>
              <a:buFont typeface="Arial"/>
              <a:buNone/>
            </a:pPr>
            <a:r>
              <a:rPr b="1" i="0" lang="en-GB" sz="1700" u="none" cap="none" strike="noStrike">
                <a:solidFill>
                  <a:srgbClr val="666666"/>
                </a:solidFill>
                <a:latin typeface="Arial"/>
                <a:ea typeface="Arial"/>
                <a:cs typeface="Arial"/>
                <a:sym typeface="Arial"/>
              </a:rPr>
              <a:t>This has to work with the rest of the program which lets you change the speed by pressing the buttons.</a:t>
            </a:r>
            <a:endParaRPr b="1" i="0" sz="17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700"/>
              <a:buFont typeface="Arial"/>
              <a:buNone/>
            </a:pPr>
            <a:r>
              <a:t/>
            </a:r>
            <a:endParaRPr b="1" i="0" sz="17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700"/>
              <a:buFont typeface="Arial"/>
              <a:buNone/>
            </a:pPr>
            <a:r>
              <a:rPr b="1" i="0" lang="en-GB" sz="1700" u="none" cap="none" strike="noStrike">
                <a:solidFill>
                  <a:srgbClr val="666666"/>
                </a:solidFill>
                <a:latin typeface="Arial"/>
                <a:ea typeface="Arial"/>
                <a:cs typeface="Arial"/>
                <a:sym typeface="Arial"/>
              </a:rPr>
              <a:t> </a:t>
            </a:r>
            <a:endParaRPr b="1" i="0" sz="1700" u="none" cap="none" strike="noStrike">
              <a:solidFill>
                <a:srgbClr val="666666"/>
              </a:solidFill>
              <a:latin typeface="Arial"/>
              <a:ea typeface="Arial"/>
              <a:cs typeface="Arial"/>
              <a:sym typeface="Arial"/>
            </a:endParaRPr>
          </a:p>
        </p:txBody>
      </p:sp>
      <p:pic>
        <p:nvPicPr>
          <p:cNvPr id="190" name="Google Shape;190;p17"/>
          <p:cNvPicPr preferRelativeResize="0"/>
          <p:nvPr/>
        </p:nvPicPr>
        <p:blipFill rotWithShape="1">
          <a:blip r:embed="rId3">
            <a:alphaModFix/>
          </a:blip>
          <a:srcRect b="0" l="0" r="0" t="0"/>
          <a:stretch/>
        </p:blipFill>
        <p:spPr>
          <a:xfrm>
            <a:off x="6591050" y="762736"/>
            <a:ext cx="2242049" cy="233698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9">
                                            <p:txEl>
                                              <p:pRg end="0" st="0"/>
                                            </p:txEl>
                                          </p:spTgt>
                                        </p:tgtEl>
                                        <p:attrNameLst>
                                          <p:attrName>style.visibility</p:attrName>
                                        </p:attrNameLst>
                                      </p:cBhvr>
                                      <p:to>
                                        <p:strVal val="visible"/>
                                      </p:to>
                                    </p:set>
                                    <p:animEffect filter="fade" transition="in">
                                      <p:cBhvr>
                                        <p:cTn dur="1000"/>
                                        <p:tgtEl>
                                          <p:spTgt spid="189">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9">
                                            <p:txEl>
                                              <p:pRg end="1" st="1"/>
                                            </p:txEl>
                                          </p:spTgt>
                                        </p:tgtEl>
                                        <p:attrNameLst>
                                          <p:attrName>style.visibility</p:attrName>
                                        </p:attrNameLst>
                                      </p:cBhvr>
                                      <p:to>
                                        <p:strVal val="visible"/>
                                      </p:to>
                                    </p:set>
                                    <p:animEffect filter="fade" transition="in">
                                      <p:cBhvr>
                                        <p:cTn dur="1000"/>
                                        <p:tgtEl>
                                          <p:spTgt spid="189">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9">
                                            <p:txEl>
                                              <p:pRg end="2" st="2"/>
                                            </p:txEl>
                                          </p:spTgt>
                                        </p:tgtEl>
                                        <p:attrNameLst>
                                          <p:attrName>style.visibility</p:attrName>
                                        </p:attrNameLst>
                                      </p:cBhvr>
                                      <p:to>
                                        <p:strVal val="visible"/>
                                      </p:to>
                                    </p:set>
                                    <p:animEffect filter="fade" transition="in">
                                      <p:cBhvr>
                                        <p:cTn dur="1000"/>
                                        <p:tgtEl>
                                          <p:spTgt spid="189">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9">
                                            <p:txEl>
                                              <p:pRg end="3" st="3"/>
                                            </p:txEl>
                                          </p:spTgt>
                                        </p:tgtEl>
                                        <p:attrNameLst>
                                          <p:attrName>style.visibility</p:attrName>
                                        </p:attrNameLst>
                                      </p:cBhvr>
                                      <p:to>
                                        <p:strVal val="visible"/>
                                      </p:to>
                                    </p:set>
                                    <p:animEffect filter="fade" transition="in">
                                      <p:cBhvr>
                                        <p:cTn dur="1000"/>
                                        <p:tgtEl>
                                          <p:spTgt spid="189">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9">
                                            <p:txEl>
                                              <p:pRg end="4" st="4"/>
                                            </p:txEl>
                                          </p:spTgt>
                                        </p:tgtEl>
                                        <p:attrNameLst>
                                          <p:attrName>style.visibility</p:attrName>
                                        </p:attrNameLst>
                                      </p:cBhvr>
                                      <p:to>
                                        <p:strVal val="visible"/>
                                      </p:to>
                                    </p:set>
                                    <p:animEffect filter="fade" transition="in">
                                      <p:cBhvr>
                                        <p:cTn dur="1000"/>
                                        <p:tgtEl>
                                          <p:spTgt spid="189">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9">
                                            <p:txEl>
                                              <p:pRg end="5" st="5"/>
                                            </p:txEl>
                                          </p:spTgt>
                                        </p:tgtEl>
                                        <p:attrNameLst>
                                          <p:attrName>style.visibility</p:attrName>
                                        </p:attrNameLst>
                                      </p:cBhvr>
                                      <p:to>
                                        <p:strVal val="visible"/>
                                      </p:to>
                                    </p:set>
                                    <p:animEffect filter="fade" transition="in">
                                      <p:cBhvr>
                                        <p:cTn dur="1000"/>
                                        <p:tgtEl>
                                          <p:spTgt spid="189">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9">
                                            <p:txEl>
                                              <p:pRg end="6" st="6"/>
                                            </p:txEl>
                                          </p:spTgt>
                                        </p:tgtEl>
                                        <p:attrNameLst>
                                          <p:attrName>style.visibility</p:attrName>
                                        </p:attrNameLst>
                                      </p:cBhvr>
                                      <p:to>
                                        <p:strVal val="visible"/>
                                      </p:to>
                                    </p:set>
                                    <p:animEffect filter="fade" transition="in">
                                      <p:cBhvr>
                                        <p:cTn dur="1000"/>
                                        <p:tgtEl>
                                          <p:spTgt spid="189">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9">
                                            <p:txEl>
                                              <p:pRg end="7" st="7"/>
                                            </p:txEl>
                                          </p:spTgt>
                                        </p:tgtEl>
                                        <p:attrNameLst>
                                          <p:attrName>style.visibility</p:attrName>
                                        </p:attrNameLst>
                                      </p:cBhvr>
                                      <p:to>
                                        <p:strVal val="visible"/>
                                      </p:to>
                                    </p:set>
                                    <p:animEffect filter="fade" transition="in">
                                      <p:cBhvr>
                                        <p:cTn dur="1000"/>
                                        <p:tgtEl>
                                          <p:spTgt spid="189">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9">
                                            <p:txEl>
                                              <p:pRg end="8" st="8"/>
                                            </p:txEl>
                                          </p:spTgt>
                                        </p:tgtEl>
                                        <p:attrNameLst>
                                          <p:attrName>style.visibility</p:attrName>
                                        </p:attrNameLst>
                                      </p:cBhvr>
                                      <p:to>
                                        <p:strVal val="visible"/>
                                      </p:to>
                                    </p:set>
                                    <p:animEffect filter="fade" transition="in">
                                      <p:cBhvr>
                                        <p:cTn dur="1000"/>
                                        <p:tgtEl>
                                          <p:spTgt spid="189">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9">
                                            <p:txEl>
                                              <p:pRg end="9" st="9"/>
                                            </p:txEl>
                                          </p:spTgt>
                                        </p:tgtEl>
                                        <p:attrNameLst>
                                          <p:attrName>style.visibility</p:attrName>
                                        </p:attrNameLst>
                                      </p:cBhvr>
                                      <p:to>
                                        <p:strVal val="visible"/>
                                      </p:to>
                                    </p:set>
                                    <p:animEffect filter="fade" transition="in">
                                      <p:cBhvr>
                                        <p:cTn dur="1000"/>
                                        <p:tgtEl>
                                          <p:spTgt spid="189">
                                            <p:txEl>
                                              <p:pRg end="9" st="9"/>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9">
                                            <p:txEl>
                                              <p:pRg end="10" st="10"/>
                                            </p:txEl>
                                          </p:spTgt>
                                        </p:tgtEl>
                                        <p:attrNameLst>
                                          <p:attrName>style.visibility</p:attrName>
                                        </p:attrNameLst>
                                      </p:cBhvr>
                                      <p:to>
                                        <p:strVal val="visible"/>
                                      </p:to>
                                    </p:set>
                                    <p:animEffect filter="fade" transition="in">
                                      <p:cBhvr>
                                        <p:cTn dur="1000"/>
                                        <p:tgtEl>
                                          <p:spTgt spid="189">
                                            <p:txEl>
                                              <p:pRg end="10" st="1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18"/>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Investigate: teacher and students use correct terminology to identify the syntax and features of the program</a:t>
            </a:r>
            <a:endParaRPr/>
          </a:p>
        </p:txBody>
      </p:sp>
      <p:sp>
        <p:nvSpPr>
          <p:cNvPr id="196" name="Google Shape;196;p18"/>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197" name="Google Shape;197;p18"/>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b="0" i="0" lang="en-GB" sz="1400" u="none" cap="none" strike="noStrike">
                <a:solidFill>
                  <a:srgbClr val="666666"/>
                </a:solidFill>
                <a:latin typeface="Quicksand"/>
                <a:ea typeface="Quicksand"/>
                <a:cs typeface="Quicksand"/>
                <a:sym typeface="Quicksand"/>
              </a:rPr>
              <a:t>Activity 3 - slide 11 of 11</a:t>
            </a:r>
            <a:endParaRPr b="0" i="0" sz="1400" u="none" cap="none" strike="noStrike">
              <a:solidFill>
                <a:srgbClr val="666666"/>
              </a:solidFill>
              <a:latin typeface="Quicksand"/>
              <a:ea typeface="Quicksand"/>
              <a:cs typeface="Quicksand"/>
              <a:sym typeface="Quicksand"/>
            </a:endParaRPr>
          </a:p>
        </p:txBody>
      </p:sp>
      <p:sp>
        <p:nvSpPr>
          <p:cNvPr id="198" name="Google Shape;198;p18"/>
          <p:cNvSpPr txBox="1"/>
          <p:nvPr/>
        </p:nvSpPr>
        <p:spPr>
          <a:xfrm>
            <a:off x="310900" y="1017725"/>
            <a:ext cx="7708500" cy="3609600"/>
          </a:xfrm>
          <a:prstGeom prst="rect">
            <a:avLst/>
          </a:prstGeom>
          <a:noFill/>
          <a:ln>
            <a:noFill/>
          </a:ln>
        </p:spPr>
        <p:txBody>
          <a:bodyPr anchorCtr="0" anchor="t" bIns="91425" lIns="91425" spcFirstLastPara="1" rIns="91425" wrap="square" tIns="91425">
            <a:noAutofit/>
          </a:bodyPr>
          <a:lstStyle/>
          <a:p>
            <a:pPr indent="0" lvl="0" marL="0" marR="0" rtl="0" algn="l">
              <a:lnSpc>
                <a:spcPct val="136363"/>
              </a:lnSpc>
              <a:spcBef>
                <a:spcPts val="0"/>
              </a:spcBef>
              <a:spcAft>
                <a:spcPts val="0"/>
              </a:spcAft>
              <a:buClr>
                <a:srgbClr val="000000"/>
              </a:buClr>
              <a:buSzPts val="2000"/>
              <a:buFont typeface="Arial"/>
              <a:buNone/>
            </a:pPr>
            <a:r>
              <a:t/>
            </a:r>
            <a:endParaRPr b="1" i="0" sz="2000" u="none" cap="none" strike="noStrike">
              <a:solidFill>
                <a:srgbClr val="434343"/>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2000"/>
              <a:buFont typeface="Arial"/>
              <a:buNone/>
            </a:pPr>
            <a:r>
              <a:rPr b="1" i="0" lang="en-GB" sz="2000" u="none" cap="none" strike="noStrike">
                <a:solidFill>
                  <a:srgbClr val="434343"/>
                </a:solidFill>
                <a:latin typeface="Arial"/>
                <a:ea typeface="Arial"/>
                <a:cs typeface="Arial"/>
                <a:sym typeface="Arial"/>
              </a:rPr>
              <a:t>What does set_power(speed) actually do? Turn to your partners and discuss.</a:t>
            </a:r>
            <a:endParaRPr b="1" i="0" sz="2000" u="none" cap="none" strike="noStrike">
              <a:solidFill>
                <a:srgbClr val="434343"/>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t/>
            </a:r>
            <a:endParaRPr b="0" i="0" sz="1800" u="none" cap="none" strike="noStrike">
              <a:solidFill>
                <a:srgbClr val="D73A49"/>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666666"/>
                </a:solidFill>
                <a:latin typeface="Arial"/>
                <a:ea typeface="Arial"/>
                <a:cs typeface="Arial"/>
                <a:sym typeface="Arial"/>
              </a:rPr>
              <a:t>It displays the speed step on the micro:bit. If speed is 0</a:t>
            </a:r>
            <a:endParaRPr b="0" i="0" sz="18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666666"/>
                </a:solidFill>
                <a:latin typeface="Arial"/>
                <a:ea typeface="Arial"/>
                <a:cs typeface="Arial"/>
                <a:sym typeface="Arial"/>
              </a:rPr>
              <a:t>it sends no power to pin0 otherwise it sends the appropriate</a:t>
            </a:r>
            <a:endParaRPr b="0" i="0" sz="18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666666"/>
                </a:solidFill>
                <a:latin typeface="Arial"/>
                <a:ea typeface="Arial"/>
                <a:cs typeface="Arial"/>
                <a:sym typeface="Arial"/>
              </a:rPr>
              <a:t>amount of power to the micro:bit depending on what value</a:t>
            </a:r>
            <a:endParaRPr b="0" i="0" sz="18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666666"/>
                </a:solidFill>
                <a:latin typeface="Arial"/>
                <a:ea typeface="Arial"/>
                <a:cs typeface="Arial"/>
                <a:sym typeface="Arial"/>
              </a:rPr>
              <a:t>of speed has been passed in the loop later on in the</a:t>
            </a:r>
            <a:endParaRPr b="0" i="0" sz="1800" u="none" cap="none" strike="noStrike">
              <a:solidFill>
                <a:srgbClr val="666666"/>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666666"/>
                </a:solidFill>
                <a:latin typeface="Arial"/>
                <a:ea typeface="Arial"/>
                <a:cs typeface="Arial"/>
                <a:sym typeface="Arial"/>
              </a:rPr>
              <a:t>program</a:t>
            </a:r>
            <a:endParaRPr b="0" i="0" sz="1800" u="none" cap="none" strike="noStrike">
              <a:solidFill>
                <a:srgbClr val="666666"/>
              </a:solidFill>
              <a:latin typeface="Arial"/>
              <a:ea typeface="Arial"/>
              <a:cs typeface="Arial"/>
              <a:sym typeface="Arial"/>
            </a:endParaRPr>
          </a:p>
        </p:txBody>
      </p:sp>
      <p:pic>
        <p:nvPicPr>
          <p:cNvPr id="199" name="Google Shape;199;p18"/>
          <p:cNvPicPr preferRelativeResize="0"/>
          <p:nvPr/>
        </p:nvPicPr>
        <p:blipFill rotWithShape="1">
          <a:blip r:embed="rId3">
            <a:alphaModFix/>
          </a:blip>
          <a:srcRect b="0" l="0" r="0" t="0"/>
          <a:stretch/>
        </p:blipFill>
        <p:spPr>
          <a:xfrm>
            <a:off x="6065301" y="1880825"/>
            <a:ext cx="2909725" cy="30329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8">
                                            <p:txEl>
                                              <p:pRg end="0" st="0"/>
                                            </p:txEl>
                                          </p:spTgt>
                                        </p:tgtEl>
                                        <p:attrNameLst>
                                          <p:attrName>style.visibility</p:attrName>
                                        </p:attrNameLst>
                                      </p:cBhvr>
                                      <p:to>
                                        <p:strVal val="visible"/>
                                      </p:to>
                                    </p:set>
                                    <p:animEffect filter="fade" transition="in">
                                      <p:cBhvr>
                                        <p:cTn dur="1000"/>
                                        <p:tgtEl>
                                          <p:spTgt spid="198">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8">
                                            <p:txEl>
                                              <p:pRg end="1" st="1"/>
                                            </p:txEl>
                                          </p:spTgt>
                                        </p:tgtEl>
                                        <p:attrNameLst>
                                          <p:attrName>style.visibility</p:attrName>
                                        </p:attrNameLst>
                                      </p:cBhvr>
                                      <p:to>
                                        <p:strVal val="visible"/>
                                      </p:to>
                                    </p:set>
                                    <p:animEffect filter="fade" transition="in">
                                      <p:cBhvr>
                                        <p:cTn dur="1000"/>
                                        <p:tgtEl>
                                          <p:spTgt spid="198">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8">
                                            <p:txEl>
                                              <p:pRg end="2" st="2"/>
                                            </p:txEl>
                                          </p:spTgt>
                                        </p:tgtEl>
                                        <p:attrNameLst>
                                          <p:attrName>style.visibility</p:attrName>
                                        </p:attrNameLst>
                                      </p:cBhvr>
                                      <p:to>
                                        <p:strVal val="visible"/>
                                      </p:to>
                                    </p:set>
                                    <p:animEffect filter="fade" transition="in">
                                      <p:cBhvr>
                                        <p:cTn dur="1000"/>
                                        <p:tgtEl>
                                          <p:spTgt spid="198">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8">
                                            <p:txEl>
                                              <p:pRg end="3" st="3"/>
                                            </p:txEl>
                                          </p:spTgt>
                                        </p:tgtEl>
                                        <p:attrNameLst>
                                          <p:attrName>style.visibility</p:attrName>
                                        </p:attrNameLst>
                                      </p:cBhvr>
                                      <p:to>
                                        <p:strVal val="visible"/>
                                      </p:to>
                                    </p:set>
                                    <p:animEffect filter="fade" transition="in">
                                      <p:cBhvr>
                                        <p:cTn dur="1000"/>
                                        <p:tgtEl>
                                          <p:spTgt spid="198">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8">
                                            <p:txEl>
                                              <p:pRg end="4" st="4"/>
                                            </p:txEl>
                                          </p:spTgt>
                                        </p:tgtEl>
                                        <p:attrNameLst>
                                          <p:attrName>style.visibility</p:attrName>
                                        </p:attrNameLst>
                                      </p:cBhvr>
                                      <p:to>
                                        <p:strVal val="visible"/>
                                      </p:to>
                                    </p:set>
                                    <p:animEffect filter="fade" transition="in">
                                      <p:cBhvr>
                                        <p:cTn dur="1000"/>
                                        <p:tgtEl>
                                          <p:spTgt spid="198">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8">
                                            <p:txEl>
                                              <p:pRg end="5" st="5"/>
                                            </p:txEl>
                                          </p:spTgt>
                                        </p:tgtEl>
                                        <p:attrNameLst>
                                          <p:attrName>style.visibility</p:attrName>
                                        </p:attrNameLst>
                                      </p:cBhvr>
                                      <p:to>
                                        <p:strVal val="visible"/>
                                      </p:to>
                                    </p:set>
                                    <p:animEffect filter="fade" transition="in">
                                      <p:cBhvr>
                                        <p:cTn dur="1000"/>
                                        <p:tgtEl>
                                          <p:spTgt spid="198">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8">
                                            <p:txEl>
                                              <p:pRg end="6" st="6"/>
                                            </p:txEl>
                                          </p:spTgt>
                                        </p:tgtEl>
                                        <p:attrNameLst>
                                          <p:attrName>style.visibility</p:attrName>
                                        </p:attrNameLst>
                                      </p:cBhvr>
                                      <p:to>
                                        <p:strVal val="visible"/>
                                      </p:to>
                                    </p:set>
                                    <p:animEffect filter="fade" transition="in">
                                      <p:cBhvr>
                                        <p:cTn dur="1000"/>
                                        <p:tgtEl>
                                          <p:spTgt spid="198">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8">
                                            <p:txEl>
                                              <p:pRg end="7" st="7"/>
                                            </p:txEl>
                                          </p:spTgt>
                                        </p:tgtEl>
                                        <p:attrNameLst>
                                          <p:attrName>style.visibility</p:attrName>
                                        </p:attrNameLst>
                                      </p:cBhvr>
                                      <p:to>
                                        <p:strVal val="visible"/>
                                      </p:to>
                                    </p:set>
                                    <p:animEffect filter="fade" transition="in">
                                      <p:cBhvr>
                                        <p:cTn dur="1000"/>
                                        <p:tgtEl>
                                          <p:spTgt spid="198">
                                            <p:txEl>
                                              <p:pRg end="7" st="7"/>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19"/>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Modify: students modify the code to create a new program</a:t>
            </a:r>
            <a:endParaRPr/>
          </a:p>
        </p:txBody>
      </p:sp>
      <p:sp>
        <p:nvSpPr>
          <p:cNvPr id="205" name="Google Shape;205;p19"/>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206" name="Google Shape;206;p19"/>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b="0" i="0" lang="en-GB" sz="1400" u="none" cap="none" strike="noStrike">
                <a:solidFill>
                  <a:srgbClr val="666666"/>
                </a:solidFill>
                <a:latin typeface="Arial"/>
                <a:ea typeface="Arial"/>
                <a:cs typeface="Arial"/>
                <a:sym typeface="Arial"/>
              </a:rPr>
              <a:t>Activity 4</a:t>
            </a:r>
            <a:endParaRPr b="0" i="0" sz="1400" u="none" cap="none" strike="noStrike">
              <a:solidFill>
                <a:srgbClr val="666666"/>
              </a:solidFill>
              <a:latin typeface="Arial"/>
              <a:ea typeface="Arial"/>
              <a:cs typeface="Arial"/>
              <a:sym typeface="Arial"/>
            </a:endParaRPr>
          </a:p>
        </p:txBody>
      </p:sp>
      <p:sp>
        <p:nvSpPr>
          <p:cNvPr id="207" name="Google Shape;207;p19"/>
          <p:cNvSpPr txBox="1"/>
          <p:nvPr>
            <p:ph idx="1" type="body"/>
          </p:nvPr>
        </p:nvSpPr>
        <p:spPr>
          <a:xfrm>
            <a:off x="310900" y="1135425"/>
            <a:ext cx="8522100" cy="369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n-GB"/>
              <a:t>This is where you get to be creative.</a:t>
            </a:r>
            <a:endParaRPr/>
          </a:p>
          <a:p>
            <a:pPr indent="0" lvl="0" marL="0" rtl="0" algn="l">
              <a:lnSpc>
                <a:spcPct val="115000"/>
              </a:lnSpc>
              <a:spcBef>
                <a:spcPts val="1600"/>
              </a:spcBef>
              <a:spcAft>
                <a:spcPts val="0"/>
              </a:spcAft>
              <a:buSzPts val="1800"/>
              <a:buNone/>
            </a:pPr>
            <a:r>
              <a:rPr lang="en-GB"/>
              <a:t>Make any small adjustment to the program and test it.</a:t>
            </a:r>
            <a:endParaRPr/>
          </a:p>
          <a:p>
            <a:pPr indent="0" lvl="0" marL="0" rtl="0" algn="l">
              <a:lnSpc>
                <a:spcPct val="115000"/>
              </a:lnSpc>
              <a:spcBef>
                <a:spcPts val="1600"/>
              </a:spcBef>
              <a:spcAft>
                <a:spcPts val="0"/>
              </a:spcAft>
              <a:buSzPts val="1800"/>
              <a:buNone/>
            </a:pPr>
            <a:r>
              <a:rPr lang="en-GB"/>
              <a:t>You could try:</a:t>
            </a:r>
            <a:endParaRPr/>
          </a:p>
          <a:p>
            <a:pPr indent="457200" lvl="0" marL="0" rtl="0" algn="l">
              <a:lnSpc>
                <a:spcPct val="115000"/>
              </a:lnSpc>
              <a:spcBef>
                <a:spcPts val="1600"/>
              </a:spcBef>
              <a:spcAft>
                <a:spcPts val="0"/>
              </a:spcAft>
              <a:buSzPts val="1800"/>
              <a:buNone/>
            </a:pPr>
            <a:r>
              <a:rPr lang="en-GB"/>
              <a:t>Creating less steps than 9</a:t>
            </a:r>
            <a:endParaRPr/>
          </a:p>
          <a:p>
            <a:pPr indent="457200" lvl="0" marL="0" rtl="0" algn="l">
              <a:lnSpc>
                <a:spcPct val="115000"/>
              </a:lnSpc>
              <a:spcBef>
                <a:spcPts val="1600"/>
              </a:spcBef>
              <a:spcAft>
                <a:spcPts val="0"/>
              </a:spcAft>
              <a:buSzPts val="1800"/>
              <a:buNone/>
            </a:pPr>
            <a:r>
              <a:rPr lang="en-GB"/>
              <a:t>Creating only three steps and called them L, M, H</a:t>
            </a:r>
            <a:endParaRPr/>
          </a:p>
          <a:p>
            <a:pPr indent="0" lvl="0" marL="457200" rtl="0" algn="l">
              <a:lnSpc>
                <a:spcPct val="115000"/>
              </a:lnSpc>
              <a:spcBef>
                <a:spcPts val="1600"/>
              </a:spcBef>
              <a:spcAft>
                <a:spcPts val="0"/>
              </a:spcAft>
              <a:buSzPts val="1800"/>
              <a:buNone/>
            </a:pPr>
            <a:r>
              <a:rPr lang="en-GB"/>
              <a:t>Creating only three steps and called them Low, Medium, High (would need to scroll)</a:t>
            </a:r>
            <a:endParaRPr/>
          </a:p>
          <a:p>
            <a:pPr indent="0" lvl="0" marL="0" rtl="0" algn="l">
              <a:lnSpc>
                <a:spcPct val="115000"/>
              </a:lnSpc>
              <a:spcBef>
                <a:spcPts val="1600"/>
              </a:spcBef>
              <a:spcAft>
                <a:spcPts val="1600"/>
              </a:spcAft>
              <a:buSzPts val="1800"/>
              <a:buNone/>
            </a:pPr>
            <a:r>
              <a:t/>
            </a:r>
            <a:endParaRPr/>
          </a:p>
        </p:txBody>
      </p:sp>
      <p:pic>
        <p:nvPicPr>
          <p:cNvPr id="208" name="Google Shape;208;p19"/>
          <p:cNvPicPr preferRelativeResize="0"/>
          <p:nvPr/>
        </p:nvPicPr>
        <p:blipFill rotWithShape="1">
          <a:blip r:embed="rId3">
            <a:alphaModFix/>
          </a:blip>
          <a:srcRect b="0" l="0" r="0" t="0"/>
          <a:stretch/>
        </p:blipFill>
        <p:spPr>
          <a:xfrm>
            <a:off x="6208252" y="1141527"/>
            <a:ext cx="2460202" cy="1992523"/>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7">
                                            <p:txEl>
                                              <p:pRg end="0" st="0"/>
                                            </p:txEl>
                                          </p:spTgt>
                                        </p:tgtEl>
                                        <p:attrNameLst>
                                          <p:attrName>style.visibility</p:attrName>
                                        </p:attrNameLst>
                                      </p:cBhvr>
                                      <p:to>
                                        <p:strVal val="visible"/>
                                      </p:to>
                                    </p:set>
                                    <p:animEffect filter="fade" transition="in">
                                      <p:cBhvr>
                                        <p:cTn dur="1000"/>
                                        <p:tgtEl>
                                          <p:spTgt spid="207">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7">
                                            <p:txEl>
                                              <p:pRg end="1" st="1"/>
                                            </p:txEl>
                                          </p:spTgt>
                                        </p:tgtEl>
                                        <p:attrNameLst>
                                          <p:attrName>style.visibility</p:attrName>
                                        </p:attrNameLst>
                                      </p:cBhvr>
                                      <p:to>
                                        <p:strVal val="visible"/>
                                      </p:to>
                                    </p:set>
                                    <p:animEffect filter="fade" transition="in">
                                      <p:cBhvr>
                                        <p:cTn dur="1000"/>
                                        <p:tgtEl>
                                          <p:spTgt spid="207">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7">
                                            <p:txEl>
                                              <p:pRg end="2" st="2"/>
                                            </p:txEl>
                                          </p:spTgt>
                                        </p:tgtEl>
                                        <p:attrNameLst>
                                          <p:attrName>style.visibility</p:attrName>
                                        </p:attrNameLst>
                                      </p:cBhvr>
                                      <p:to>
                                        <p:strVal val="visible"/>
                                      </p:to>
                                    </p:set>
                                    <p:animEffect filter="fade" transition="in">
                                      <p:cBhvr>
                                        <p:cTn dur="1000"/>
                                        <p:tgtEl>
                                          <p:spTgt spid="207">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7">
                                            <p:txEl>
                                              <p:pRg end="3" st="3"/>
                                            </p:txEl>
                                          </p:spTgt>
                                        </p:tgtEl>
                                        <p:attrNameLst>
                                          <p:attrName>style.visibility</p:attrName>
                                        </p:attrNameLst>
                                      </p:cBhvr>
                                      <p:to>
                                        <p:strVal val="visible"/>
                                      </p:to>
                                    </p:set>
                                    <p:animEffect filter="fade" transition="in">
                                      <p:cBhvr>
                                        <p:cTn dur="1000"/>
                                        <p:tgtEl>
                                          <p:spTgt spid="207">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7">
                                            <p:txEl>
                                              <p:pRg end="4" st="4"/>
                                            </p:txEl>
                                          </p:spTgt>
                                        </p:tgtEl>
                                        <p:attrNameLst>
                                          <p:attrName>style.visibility</p:attrName>
                                        </p:attrNameLst>
                                      </p:cBhvr>
                                      <p:to>
                                        <p:strVal val="visible"/>
                                      </p:to>
                                    </p:set>
                                    <p:animEffect filter="fade" transition="in">
                                      <p:cBhvr>
                                        <p:cTn dur="1000"/>
                                        <p:tgtEl>
                                          <p:spTgt spid="207">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7">
                                            <p:txEl>
                                              <p:pRg end="5" st="5"/>
                                            </p:txEl>
                                          </p:spTgt>
                                        </p:tgtEl>
                                        <p:attrNameLst>
                                          <p:attrName>style.visibility</p:attrName>
                                        </p:attrNameLst>
                                      </p:cBhvr>
                                      <p:to>
                                        <p:strVal val="visible"/>
                                      </p:to>
                                    </p:set>
                                    <p:animEffect filter="fade" transition="in">
                                      <p:cBhvr>
                                        <p:cTn dur="1000"/>
                                        <p:tgtEl>
                                          <p:spTgt spid="207">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7">
                                            <p:txEl>
                                              <p:pRg end="6" st="6"/>
                                            </p:txEl>
                                          </p:spTgt>
                                        </p:tgtEl>
                                        <p:attrNameLst>
                                          <p:attrName>style.visibility</p:attrName>
                                        </p:attrNameLst>
                                      </p:cBhvr>
                                      <p:to>
                                        <p:strVal val="visible"/>
                                      </p:to>
                                    </p:set>
                                    <p:animEffect filter="fade" transition="in">
                                      <p:cBhvr>
                                        <p:cTn dur="1000"/>
                                        <p:tgtEl>
                                          <p:spTgt spid="207">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7"/>
                                        </p:tgtEl>
                                        <p:attrNameLst>
                                          <p:attrName>style.visibility</p:attrName>
                                        </p:attrNameLst>
                                      </p:cBhvr>
                                      <p:to>
                                        <p:strVal val="visible"/>
                                      </p:to>
                                    </p:set>
                                    <p:animEffect filter="fade" transition="in">
                                      <p:cBhvr>
                                        <p:cTn dur="1000"/>
                                        <p:tgtEl>
                                          <p:spTgt spid="20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 name="Shape 33"/>
        <p:cNvGrpSpPr/>
        <p:nvPr/>
      </p:nvGrpSpPr>
      <p:grpSpPr>
        <a:xfrm>
          <a:off x="0" y="0"/>
          <a:ext cx="0" cy="0"/>
          <a:chOff x="0" y="0"/>
          <a:chExt cx="0" cy="0"/>
        </a:xfrm>
      </p:grpSpPr>
      <p:sp>
        <p:nvSpPr>
          <p:cNvPr id="34" name="Google Shape;34;p2"/>
          <p:cNvSpPr txBox="1"/>
          <p:nvPr>
            <p:ph idx="1" type="body"/>
          </p:nvPr>
        </p:nvSpPr>
        <p:spPr>
          <a:xfrm>
            <a:off x="310900" y="1017725"/>
            <a:ext cx="8522100" cy="3811500"/>
          </a:xfrm>
          <a:prstGeom prst="rect">
            <a:avLst/>
          </a:prstGeom>
          <a:noFill/>
          <a:ln>
            <a:noFill/>
          </a:ln>
        </p:spPr>
        <p:txBody>
          <a:bodyPr anchorCtr="0" anchor="t" bIns="91425" lIns="91425" spcFirstLastPara="1" rIns="91425" wrap="square" tIns="91425">
            <a:noAutofit/>
          </a:bodyPr>
          <a:lstStyle/>
          <a:p>
            <a:pPr indent="-342900" lvl="0" marL="457200" rtl="0" algn="l">
              <a:lnSpc>
                <a:spcPct val="150000"/>
              </a:lnSpc>
              <a:spcBef>
                <a:spcPts val="0"/>
              </a:spcBef>
              <a:spcAft>
                <a:spcPts val="0"/>
              </a:spcAft>
              <a:buSzPts val="1800"/>
              <a:buFont typeface="Arial"/>
              <a:buAutoNum type="arabicPeriod"/>
            </a:pPr>
            <a:r>
              <a:rPr lang="en-GB">
                <a:latin typeface="Arial"/>
                <a:ea typeface="Arial"/>
                <a:cs typeface="Arial"/>
                <a:sym typeface="Arial"/>
              </a:rPr>
              <a:t>To successfully set up a micro:bit/electronics kit circuit and flash code to the micro:bit </a:t>
            </a:r>
            <a:endParaRPr>
              <a:latin typeface="Arial"/>
              <a:ea typeface="Arial"/>
              <a:cs typeface="Arial"/>
              <a:sym typeface="Arial"/>
            </a:endParaRPr>
          </a:p>
          <a:p>
            <a:pPr indent="-342900" lvl="0" marL="457200" rtl="0" algn="l">
              <a:lnSpc>
                <a:spcPct val="150000"/>
              </a:lnSpc>
              <a:spcBef>
                <a:spcPts val="0"/>
              </a:spcBef>
              <a:spcAft>
                <a:spcPts val="0"/>
              </a:spcAft>
              <a:buSzPts val="1800"/>
              <a:buFont typeface="Arial"/>
              <a:buAutoNum type="arabicPeriod"/>
            </a:pPr>
            <a:r>
              <a:rPr lang="en-GB">
                <a:latin typeface="Arial"/>
                <a:ea typeface="Arial"/>
                <a:cs typeface="Arial"/>
                <a:sym typeface="Arial"/>
              </a:rPr>
              <a:t>To be able to read and interpret a program containing functions</a:t>
            </a:r>
            <a:endParaRPr>
              <a:latin typeface="Arial"/>
              <a:ea typeface="Arial"/>
              <a:cs typeface="Arial"/>
              <a:sym typeface="Arial"/>
            </a:endParaRPr>
          </a:p>
          <a:p>
            <a:pPr indent="-342900" lvl="0" marL="457200" rtl="0" algn="l">
              <a:lnSpc>
                <a:spcPct val="150000"/>
              </a:lnSpc>
              <a:spcBef>
                <a:spcPts val="0"/>
              </a:spcBef>
              <a:spcAft>
                <a:spcPts val="0"/>
              </a:spcAft>
              <a:buSzPts val="1800"/>
              <a:buFont typeface="Arial"/>
              <a:buAutoNum type="arabicPeriod"/>
            </a:pPr>
            <a:r>
              <a:rPr lang="en-GB">
                <a:latin typeface="Arial"/>
                <a:ea typeface="Arial"/>
                <a:cs typeface="Arial"/>
                <a:sym typeface="Arial"/>
              </a:rPr>
              <a:t>To identify the presence of in-built and user-defined functions</a:t>
            </a:r>
            <a:endParaRPr>
              <a:latin typeface="Arial"/>
              <a:ea typeface="Arial"/>
              <a:cs typeface="Arial"/>
              <a:sym typeface="Arial"/>
            </a:endParaRPr>
          </a:p>
          <a:p>
            <a:pPr indent="-342900" lvl="0" marL="457200" rtl="0" algn="l">
              <a:lnSpc>
                <a:spcPct val="150000"/>
              </a:lnSpc>
              <a:spcBef>
                <a:spcPts val="0"/>
              </a:spcBef>
              <a:spcAft>
                <a:spcPts val="0"/>
              </a:spcAft>
              <a:buSzPts val="1800"/>
              <a:buFont typeface="Arial"/>
              <a:buAutoNum type="arabicPeriod"/>
            </a:pPr>
            <a:r>
              <a:rPr lang="en-GB">
                <a:latin typeface="Arial"/>
                <a:ea typeface="Arial"/>
                <a:cs typeface="Arial"/>
                <a:sym typeface="Arial"/>
              </a:rPr>
              <a:t>To be able to successfully modify a program containing functions</a:t>
            </a:r>
            <a:endParaRPr>
              <a:latin typeface="Arial"/>
              <a:ea typeface="Arial"/>
              <a:cs typeface="Arial"/>
              <a:sym typeface="Arial"/>
            </a:endParaRPr>
          </a:p>
          <a:p>
            <a:pPr indent="0" lvl="0" marL="0" rtl="0" algn="l">
              <a:lnSpc>
                <a:spcPct val="115000"/>
              </a:lnSpc>
              <a:spcBef>
                <a:spcPts val="1600"/>
              </a:spcBef>
              <a:spcAft>
                <a:spcPts val="1600"/>
              </a:spcAft>
              <a:buSzPts val="1800"/>
              <a:buNone/>
            </a:pPr>
            <a:r>
              <a:t/>
            </a:r>
            <a:endParaRPr>
              <a:latin typeface="Arial"/>
              <a:ea typeface="Arial"/>
              <a:cs typeface="Arial"/>
              <a:sym typeface="Arial"/>
            </a:endParaRPr>
          </a:p>
        </p:txBody>
      </p:sp>
      <p:sp>
        <p:nvSpPr>
          <p:cNvPr id="35" name="Google Shape;35;p2"/>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sz="2400"/>
              <a:t>Lesson Objectives:</a:t>
            </a:r>
            <a:endParaRPr sz="2400"/>
          </a:p>
        </p:txBody>
      </p:sp>
      <p:sp>
        <p:nvSpPr>
          <p:cNvPr id="36" name="Google Shape;36;p2"/>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20"/>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Your biggest fan</a:t>
            </a:r>
            <a:endParaRPr/>
          </a:p>
        </p:txBody>
      </p:sp>
      <p:sp>
        <p:nvSpPr>
          <p:cNvPr id="214" name="Google Shape;214;p20"/>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215" name="Google Shape;215;p20"/>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b="0" i="0" lang="en-GB" sz="1400" u="none" cap="none" strike="noStrike">
                <a:solidFill>
                  <a:srgbClr val="666666"/>
                </a:solidFill>
                <a:latin typeface="Arial"/>
                <a:ea typeface="Arial"/>
                <a:cs typeface="Arial"/>
                <a:sym typeface="Arial"/>
              </a:rPr>
              <a:t>Plenary</a:t>
            </a:r>
            <a:endParaRPr b="0" i="0" sz="1400" u="none" cap="none" strike="noStrike">
              <a:solidFill>
                <a:srgbClr val="666666"/>
              </a:solidFill>
              <a:latin typeface="Arial"/>
              <a:ea typeface="Arial"/>
              <a:cs typeface="Arial"/>
              <a:sym typeface="Arial"/>
            </a:endParaRPr>
          </a:p>
        </p:txBody>
      </p:sp>
      <p:sp>
        <p:nvSpPr>
          <p:cNvPr id="216" name="Google Shape;216;p20"/>
          <p:cNvSpPr txBox="1"/>
          <p:nvPr>
            <p:ph idx="1" type="body"/>
          </p:nvPr>
        </p:nvSpPr>
        <p:spPr>
          <a:xfrm>
            <a:off x="5549075" y="1135425"/>
            <a:ext cx="3283800" cy="3693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n-GB"/>
              <a:t>Complete the plenary worksheet to demonstrate your knowledge of functions and understanding of the fan program hardware.</a:t>
            </a:r>
            <a:endParaRPr/>
          </a:p>
          <a:p>
            <a:pPr indent="0" lvl="0" marL="0" rtl="0" algn="l">
              <a:lnSpc>
                <a:spcPct val="115000"/>
              </a:lnSpc>
              <a:spcBef>
                <a:spcPts val="1600"/>
              </a:spcBef>
              <a:spcAft>
                <a:spcPts val="0"/>
              </a:spcAft>
              <a:buSzPts val="1800"/>
              <a:buNone/>
            </a:pPr>
            <a:r>
              <a:t/>
            </a:r>
            <a:endParaRPr/>
          </a:p>
          <a:p>
            <a:pPr indent="0" lvl="0" marL="0" rtl="0" algn="l">
              <a:lnSpc>
                <a:spcPct val="115000"/>
              </a:lnSpc>
              <a:spcBef>
                <a:spcPts val="1600"/>
              </a:spcBef>
              <a:spcAft>
                <a:spcPts val="1600"/>
              </a:spcAft>
              <a:buSzPts val="1800"/>
              <a:buNone/>
            </a:pPr>
            <a:r>
              <a:rPr lang="en-GB"/>
              <a:t>Your homework is to think of another two modifications that you could make to the project.</a:t>
            </a:r>
            <a:endParaRPr/>
          </a:p>
        </p:txBody>
      </p:sp>
      <p:pic>
        <p:nvPicPr>
          <p:cNvPr id="217" name="Google Shape;217;p20"/>
          <p:cNvPicPr preferRelativeResize="0"/>
          <p:nvPr/>
        </p:nvPicPr>
        <p:blipFill rotWithShape="1">
          <a:blip r:embed="rId3">
            <a:alphaModFix/>
          </a:blip>
          <a:srcRect b="0" l="3556" r="4064" t="0"/>
          <a:stretch/>
        </p:blipFill>
        <p:spPr>
          <a:xfrm rot="5400000">
            <a:off x="791725" y="456113"/>
            <a:ext cx="3795900" cy="47575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6">
                                            <p:txEl>
                                              <p:pRg end="0" st="0"/>
                                            </p:txEl>
                                          </p:spTgt>
                                        </p:tgtEl>
                                        <p:attrNameLst>
                                          <p:attrName>style.visibility</p:attrName>
                                        </p:attrNameLst>
                                      </p:cBhvr>
                                      <p:to>
                                        <p:strVal val="visible"/>
                                      </p:to>
                                    </p:set>
                                    <p:animEffect filter="fade" transition="in">
                                      <p:cBhvr>
                                        <p:cTn dur="1000"/>
                                        <p:tgtEl>
                                          <p:spTgt spid="216">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6">
                                            <p:txEl>
                                              <p:pRg end="1" st="1"/>
                                            </p:txEl>
                                          </p:spTgt>
                                        </p:tgtEl>
                                        <p:attrNameLst>
                                          <p:attrName>style.visibility</p:attrName>
                                        </p:attrNameLst>
                                      </p:cBhvr>
                                      <p:to>
                                        <p:strVal val="visible"/>
                                      </p:to>
                                    </p:set>
                                    <p:animEffect filter="fade" transition="in">
                                      <p:cBhvr>
                                        <p:cTn dur="1000"/>
                                        <p:tgtEl>
                                          <p:spTgt spid="216">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6">
                                            <p:txEl>
                                              <p:pRg end="2" st="2"/>
                                            </p:txEl>
                                          </p:spTgt>
                                        </p:tgtEl>
                                        <p:attrNameLst>
                                          <p:attrName>style.visibility</p:attrName>
                                        </p:attrNameLst>
                                      </p:cBhvr>
                                      <p:to>
                                        <p:strVal val="visible"/>
                                      </p:to>
                                    </p:set>
                                    <p:animEffect filter="fade" transition="in">
                                      <p:cBhvr>
                                        <p:cTn dur="1000"/>
                                        <p:tgtEl>
                                          <p:spTgt spid="216">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6"/>
                                        </p:tgtEl>
                                        <p:attrNameLst>
                                          <p:attrName>style.visibility</p:attrName>
                                        </p:attrNameLst>
                                      </p:cBhvr>
                                      <p:to>
                                        <p:strVal val="visible"/>
                                      </p:to>
                                    </p:set>
                                    <p:animEffect filter="fade" transition="in">
                                      <p:cBhvr>
                                        <p:cTn dur="1000"/>
                                        <p:tgtEl>
                                          <p:spTgt spid="21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 name="Shape 40"/>
        <p:cNvGrpSpPr/>
        <p:nvPr/>
      </p:nvGrpSpPr>
      <p:grpSpPr>
        <a:xfrm>
          <a:off x="0" y="0"/>
          <a:ext cx="0" cy="0"/>
          <a:chOff x="0" y="0"/>
          <a:chExt cx="0" cy="0"/>
        </a:xfrm>
      </p:grpSpPr>
      <p:sp>
        <p:nvSpPr>
          <p:cNvPr id="41" name="Google Shape;41;p3"/>
          <p:cNvSpPr txBox="1"/>
          <p:nvPr>
            <p:ph idx="1" type="body"/>
          </p:nvPr>
        </p:nvSpPr>
        <p:spPr>
          <a:xfrm>
            <a:off x="310900" y="1017725"/>
            <a:ext cx="8522100" cy="3811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n-GB"/>
              <a:t>Fan</a:t>
            </a:r>
            <a:endParaRPr/>
          </a:p>
          <a:p>
            <a:pPr indent="0" lvl="0" marL="0" rtl="0" algn="l">
              <a:lnSpc>
                <a:spcPct val="115000"/>
              </a:lnSpc>
              <a:spcBef>
                <a:spcPts val="1600"/>
              </a:spcBef>
              <a:spcAft>
                <a:spcPts val="0"/>
              </a:spcAft>
              <a:buSzPts val="1800"/>
              <a:buNone/>
            </a:pPr>
            <a:r>
              <a:rPr lang="en-GB"/>
              <a:t>Alligator clip leads</a:t>
            </a:r>
            <a:endParaRPr/>
          </a:p>
          <a:p>
            <a:pPr indent="0" lvl="0" marL="0" rtl="0" algn="l">
              <a:lnSpc>
                <a:spcPct val="115000"/>
              </a:lnSpc>
              <a:spcBef>
                <a:spcPts val="1600"/>
              </a:spcBef>
              <a:spcAft>
                <a:spcPts val="0"/>
              </a:spcAft>
              <a:buSzPts val="1800"/>
              <a:buNone/>
            </a:pPr>
            <a:r>
              <a:rPr lang="en-GB"/>
              <a:t>Relay</a:t>
            </a:r>
            <a:endParaRPr/>
          </a:p>
          <a:p>
            <a:pPr indent="0" lvl="0" marL="0" rtl="0" algn="l">
              <a:lnSpc>
                <a:spcPct val="115000"/>
              </a:lnSpc>
              <a:spcBef>
                <a:spcPts val="1600"/>
              </a:spcBef>
              <a:spcAft>
                <a:spcPts val="0"/>
              </a:spcAft>
              <a:buSzPts val="1800"/>
              <a:buNone/>
            </a:pPr>
            <a:r>
              <a:rPr lang="en-GB"/>
              <a:t>Battery compartment</a:t>
            </a:r>
            <a:endParaRPr/>
          </a:p>
          <a:p>
            <a:pPr indent="0" lvl="0" marL="0" rtl="0" algn="l">
              <a:lnSpc>
                <a:spcPct val="115000"/>
              </a:lnSpc>
              <a:spcBef>
                <a:spcPts val="1600"/>
              </a:spcBef>
              <a:spcAft>
                <a:spcPts val="1600"/>
              </a:spcAft>
              <a:buSzPts val="1800"/>
              <a:buNone/>
            </a:pPr>
            <a:r>
              <a:rPr lang="en-GB"/>
              <a:t>micro:bit</a:t>
            </a:r>
            <a:endParaRPr/>
          </a:p>
        </p:txBody>
      </p:sp>
      <p:sp>
        <p:nvSpPr>
          <p:cNvPr id="42" name="Google Shape;42;p3"/>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Label and describe the purpose of the components of the fan project </a:t>
            </a:r>
            <a:endParaRPr/>
          </a:p>
        </p:txBody>
      </p:sp>
      <p:sp>
        <p:nvSpPr>
          <p:cNvPr id="43" name="Google Shape;43;p3"/>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44" name="Google Shape;44;p3"/>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b="0" i="0" lang="en-GB" sz="1400" u="none" cap="none" strike="noStrike">
                <a:solidFill>
                  <a:srgbClr val="666666"/>
                </a:solidFill>
                <a:latin typeface="Quicksand"/>
                <a:ea typeface="Quicksand"/>
                <a:cs typeface="Quicksand"/>
                <a:sym typeface="Quicksand"/>
              </a:rPr>
              <a:t>Starter - slide 1 of 2</a:t>
            </a:r>
            <a:endParaRPr b="0" i="0" sz="1400" u="none" cap="none" strike="noStrike">
              <a:solidFill>
                <a:srgbClr val="666666"/>
              </a:solidFill>
              <a:latin typeface="Quicksand"/>
              <a:ea typeface="Quicksand"/>
              <a:cs typeface="Quicksand"/>
              <a:sym typeface="Quicksand"/>
            </a:endParaRPr>
          </a:p>
        </p:txBody>
      </p:sp>
      <p:grpSp>
        <p:nvGrpSpPr>
          <p:cNvPr id="45" name="Google Shape;45;p3"/>
          <p:cNvGrpSpPr/>
          <p:nvPr/>
        </p:nvGrpSpPr>
        <p:grpSpPr>
          <a:xfrm>
            <a:off x="5102446" y="2884763"/>
            <a:ext cx="1585670" cy="1437187"/>
            <a:chOff x="5102446" y="2884763"/>
            <a:chExt cx="1585670" cy="1437187"/>
          </a:xfrm>
        </p:grpSpPr>
        <p:pic>
          <p:nvPicPr>
            <p:cNvPr id="46" name="Google Shape;46;p3"/>
            <p:cNvPicPr preferRelativeResize="0"/>
            <p:nvPr/>
          </p:nvPicPr>
          <p:blipFill rotWithShape="1">
            <a:blip r:embed="rId3">
              <a:alphaModFix/>
            </a:blip>
            <a:srcRect b="0" l="0" r="0" t="0"/>
            <a:stretch/>
          </p:blipFill>
          <p:spPr>
            <a:xfrm>
              <a:off x="5102446" y="2884763"/>
              <a:ext cx="1585670" cy="925474"/>
            </a:xfrm>
            <a:prstGeom prst="rect">
              <a:avLst/>
            </a:prstGeom>
            <a:noFill/>
            <a:ln>
              <a:noFill/>
            </a:ln>
          </p:spPr>
        </p:pic>
        <p:sp>
          <p:nvSpPr>
            <p:cNvPr id="47" name="Google Shape;47;p3"/>
            <p:cNvSpPr txBox="1"/>
            <p:nvPr/>
          </p:nvSpPr>
          <p:spPr>
            <a:xfrm>
              <a:off x="5257800" y="3907650"/>
              <a:ext cx="1382700" cy="414300"/>
            </a:xfrm>
            <a:prstGeom prst="rect">
              <a:avLst/>
            </a:prstGeom>
            <a:solidFill>
              <a:srgbClr val="EFEFEF"/>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Quicksand"/>
                  <a:ea typeface="Quicksand"/>
                  <a:cs typeface="Quicksand"/>
                  <a:sym typeface="Quicksand"/>
                </a:rPr>
                <a:t>Item 3</a:t>
              </a:r>
              <a:endParaRPr b="0" i="0" sz="1400" u="none" cap="none" strike="noStrike">
                <a:solidFill>
                  <a:srgbClr val="000000"/>
                </a:solidFill>
                <a:latin typeface="Quicksand"/>
                <a:ea typeface="Quicksand"/>
                <a:cs typeface="Quicksand"/>
                <a:sym typeface="Quicksand"/>
              </a:endParaRPr>
            </a:p>
          </p:txBody>
        </p:sp>
      </p:grpSp>
      <p:grpSp>
        <p:nvGrpSpPr>
          <p:cNvPr id="48" name="Google Shape;48;p3"/>
          <p:cNvGrpSpPr/>
          <p:nvPr/>
        </p:nvGrpSpPr>
        <p:grpSpPr>
          <a:xfrm>
            <a:off x="2769038" y="3603988"/>
            <a:ext cx="1581150" cy="1014387"/>
            <a:chOff x="2769038" y="3603988"/>
            <a:chExt cx="1581150" cy="1014387"/>
          </a:xfrm>
        </p:grpSpPr>
        <p:pic>
          <p:nvPicPr>
            <p:cNvPr id="49" name="Google Shape;49;p3"/>
            <p:cNvPicPr preferRelativeResize="0"/>
            <p:nvPr/>
          </p:nvPicPr>
          <p:blipFill rotWithShape="1">
            <a:blip r:embed="rId4">
              <a:alphaModFix/>
            </a:blip>
            <a:srcRect b="0" l="0" r="0" t="0"/>
            <a:stretch/>
          </p:blipFill>
          <p:spPr>
            <a:xfrm>
              <a:off x="2769038" y="3603988"/>
              <a:ext cx="1581150" cy="600075"/>
            </a:xfrm>
            <a:prstGeom prst="rect">
              <a:avLst/>
            </a:prstGeom>
            <a:noFill/>
            <a:ln>
              <a:noFill/>
            </a:ln>
          </p:spPr>
        </p:pic>
        <p:sp>
          <p:nvSpPr>
            <p:cNvPr id="50" name="Google Shape;50;p3"/>
            <p:cNvSpPr txBox="1"/>
            <p:nvPr/>
          </p:nvSpPr>
          <p:spPr>
            <a:xfrm>
              <a:off x="2857500" y="4204075"/>
              <a:ext cx="1382700" cy="414300"/>
            </a:xfrm>
            <a:prstGeom prst="rect">
              <a:avLst/>
            </a:prstGeom>
            <a:solidFill>
              <a:srgbClr val="EFEFEF"/>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Quicksand"/>
                  <a:ea typeface="Quicksand"/>
                  <a:cs typeface="Quicksand"/>
                  <a:sym typeface="Quicksand"/>
                </a:rPr>
                <a:t>Item 2</a:t>
              </a:r>
              <a:endParaRPr b="0" i="0" sz="1400" u="none" cap="none" strike="noStrike">
                <a:solidFill>
                  <a:srgbClr val="000000"/>
                </a:solidFill>
                <a:latin typeface="Quicksand"/>
                <a:ea typeface="Quicksand"/>
                <a:cs typeface="Quicksand"/>
                <a:sym typeface="Quicksand"/>
              </a:endParaRPr>
            </a:p>
          </p:txBody>
        </p:sp>
      </p:grpSp>
      <p:grpSp>
        <p:nvGrpSpPr>
          <p:cNvPr id="51" name="Google Shape;51;p3"/>
          <p:cNvGrpSpPr/>
          <p:nvPr/>
        </p:nvGrpSpPr>
        <p:grpSpPr>
          <a:xfrm>
            <a:off x="2750000" y="1270250"/>
            <a:ext cx="1619250" cy="2081187"/>
            <a:chOff x="7021775" y="2767013"/>
            <a:chExt cx="1619250" cy="2081187"/>
          </a:xfrm>
        </p:grpSpPr>
        <p:pic>
          <p:nvPicPr>
            <p:cNvPr id="52" name="Google Shape;52;p3"/>
            <p:cNvPicPr preferRelativeResize="0"/>
            <p:nvPr/>
          </p:nvPicPr>
          <p:blipFill rotWithShape="1">
            <a:blip r:embed="rId5">
              <a:alphaModFix/>
            </a:blip>
            <a:srcRect b="0" l="0" r="0" t="0"/>
            <a:stretch/>
          </p:blipFill>
          <p:spPr>
            <a:xfrm>
              <a:off x="7021775" y="2767013"/>
              <a:ext cx="1619250" cy="1666875"/>
            </a:xfrm>
            <a:prstGeom prst="rect">
              <a:avLst/>
            </a:prstGeom>
            <a:noFill/>
            <a:ln>
              <a:noFill/>
            </a:ln>
          </p:spPr>
        </p:pic>
        <p:sp>
          <p:nvSpPr>
            <p:cNvPr id="53" name="Google Shape;53;p3"/>
            <p:cNvSpPr txBox="1"/>
            <p:nvPr/>
          </p:nvSpPr>
          <p:spPr>
            <a:xfrm>
              <a:off x="7140050" y="4433900"/>
              <a:ext cx="1382700" cy="414300"/>
            </a:xfrm>
            <a:prstGeom prst="rect">
              <a:avLst/>
            </a:prstGeom>
            <a:solidFill>
              <a:srgbClr val="EFEFEF"/>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Quicksand"/>
                  <a:ea typeface="Quicksand"/>
                  <a:cs typeface="Quicksand"/>
                  <a:sym typeface="Quicksand"/>
                </a:rPr>
                <a:t>Item 1</a:t>
              </a:r>
              <a:endParaRPr b="0" i="0" sz="1400" u="none" cap="none" strike="noStrike">
                <a:solidFill>
                  <a:srgbClr val="000000"/>
                </a:solidFill>
                <a:latin typeface="Quicksand"/>
                <a:ea typeface="Quicksand"/>
                <a:cs typeface="Quicksand"/>
                <a:sym typeface="Quicksand"/>
              </a:endParaRPr>
            </a:p>
          </p:txBody>
        </p:sp>
      </p:grpSp>
      <p:grpSp>
        <p:nvGrpSpPr>
          <p:cNvPr id="54" name="Google Shape;54;p3"/>
          <p:cNvGrpSpPr/>
          <p:nvPr/>
        </p:nvGrpSpPr>
        <p:grpSpPr>
          <a:xfrm>
            <a:off x="6875967" y="2544051"/>
            <a:ext cx="2102077" cy="1437974"/>
            <a:chOff x="2666717" y="1677626"/>
            <a:chExt cx="2102077" cy="1437974"/>
          </a:xfrm>
        </p:grpSpPr>
        <p:pic>
          <p:nvPicPr>
            <p:cNvPr id="55" name="Google Shape;55;p3"/>
            <p:cNvPicPr preferRelativeResize="0"/>
            <p:nvPr/>
          </p:nvPicPr>
          <p:blipFill rotWithShape="1">
            <a:blip r:embed="rId6">
              <a:alphaModFix/>
            </a:blip>
            <a:srcRect b="0" l="0" r="0" t="0"/>
            <a:stretch/>
          </p:blipFill>
          <p:spPr>
            <a:xfrm>
              <a:off x="2666717" y="1677626"/>
              <a:ext cx="2102077" cy="1437974"/>
            </a:xfrm>
            <a:prstGeom prst="rect">
              <a:avLst/>
            </a:prstGeom>
            <a:noFill/>
            <a:ln>
              <a:noFill/>
            </a:ln>
          </p:spPr>
        </p:pic>
        <p:sp>
          <p:nvSpPr>
            <p:cNvPr id="56" name="Google Shape;56;p3"/>
            <p:cNvSpPr txBox="1"/>
            <p:nvPr/>
          </p:nvSpPr>
          <p:spPr>
            <a:xfrm>
              <a:off x="2857500" y="2470350"/>
              <a:ext cx="1382700" cy="414300"/>
            </a:xfrm>
            <a:prstGeom prst="rect">
              <a:avLst/>
            </a:prstGeom>
            <a:solidFill>
              <a:srgbClr val="EFEFEF"/>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Quicksand"/>
                  <a:ea typeface="Quicksand"/>
                  <a:cs typeface="Quicksand"/>
                  <a:sym typeface="Quicksand"/>
                </a:rPr>
                <a:t>Item 5</a:t>
              </a:r>
              <a:endParaRPr b="0" i="0" sz="1400" u="none" cap="none" strike="noStrike">
                <a:solidFill>
                  <a:srgbClr val="000000"/>
                </a:solidFill>
                <a:latin typeface="Quicksand"/>
                <a:ea typeface="Quicksand"/>
                <a:cs typeface="Quicksand"/>
                <a:sym typeface="Quicksand"/>
              </a:endParaRPr>
            </a:p>
          </p:txBody>
        </p:sp>
      </p:grpSp>
      <p:pic>
        <p:nvPicPr>
          <p:cNvPr id="57" name="Google Shape;57;p3"/>
          <p:cNvPicPr preferRelativeResize="0"/>
          <p:nvPr/>
        </p:nvPicPr>
        <p:blipFill>
          <a:blip r:embed="rId7">
            <a:alphaModFix/>
          </a:blip>
          <a:stretch>
            <a:fillRect/>
          </a:stretch>
        </p:blipFill>
        <p:spPr>
          <a:xfrm>
            <a:off x="5316099" y="944600"/>
            <a:ext cx="2213499" cy="1309650"/>
          </a:xfrm>
          <a:prstGeom prst="rect">
            <a:avLst/>
          </a:prstGeom>
          <a:noFill/>
          <a:ln>
            <a:noFill/>
          </a:ln>
        </p:spPr>
      </p:pic>
      <p:sp>
        <p:nvSpPr>
          <p:cNvPr id="58" name="Google Shape;58;p3"/>
          <p:cNvSpPr txBox="1"/>
          <p:nvPr/>
        </p:nvSpPr>
        <p:spPr>
          <a:xfrm>
            <a:off x="5493275" y="2254250"/>
            <a:ext cx="1382700" cy="414300"/>
          </a:xfrm>
          <a:prstGeom prst="rect">
            <a:avLst/>
          </a:prstGeom>
          <a:solidFill>
            <a:srgbClr val="EFEFEF"/>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Quicksand"/>
                <a:ea typeface="Quicksand"/>
                <a:cs typeface="Quicksand"/>
                <a:sym typeface="Quicksand"/>
              </a:rPr>
              <a:t>Item </a:t>
            </a:r>
            <a:r>
              <a:rPr lang="en-GB">
                <a:latin typeface="Quicksand"/>
                <a:ea typeface="Quicksand"/>
                <a:cs typeface="Quicksand"/>
                <a:sym typeface="Quicksand"/>
              </a:rPr>
              <a:t>4</a:t>
            </a:r>
            <a:endParaRPr b="0" i="0" sz="1400" u="none" cap="none" strike="noStrike">
              <a:solidFill>
                <a:srgbClr val="000000"/>
              </a:solidFill>
              <a:latin typeface="Quicksand"/>
              <a:ea typeface="Quicksand"/>
              <a:cs typeface="Quicksand"/>
              <a:sym typeface="Quicksan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 name="Shape 62"/>
        <p:cNvGrpSpPr/>
        <p:nvPr/>
      </p:nvGrpSpPr>
      <p:grpSpPr>
        <a:xfrm>
          <a:off x="0" y="0"/>
          <a:ext cx="0" cy="0"/>
          <a:chOff x="0" y="0"/>
          <a:chExt cx="0" cy="0"/>
        </a:xfrm>
      </p:grpSpPr>
      <p:sp>
        <p:nvSpPr>
          <p:cNvPr id="63" name="Google Shape;63;p4"/>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latin typeface="Quicksand"/>
                <a:ea typeface="Quicksand"/>
                <a:cs typeface="Quicksand"/>
                <a:sym typeface="Quicksand"/>
              </a:rPr>
              <a:t>Label and describe the purpose of the components of the fan project </a:t>
            </a:r>
            <a:endParaRPr b="1">
              <a:latin typeface="Quicksand"/>
              <a:ea typeface="Quicksand"/>
              <a:cs typeface="Quicksand"/>
              <a:sym typeface="Quicksand"/>
            </a:endParaRPr>
          </a:p>
        </p:txBody>
      </p:sp>
      <p:sp>
        <p:nvSpPr>
          <p:cNvPr id="64" name="Google Shape;64;p4"/>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65" name="Google Shape;65;p4"/>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b="0" i="0" lang="en-GB" sz="1400" u="none" cap="none" strike="noStrike">
                <a:solidFill>
                  <a:srgbClr val="666666"/>
                </a:solidFill>
                <a:latin typeface="Quicksand"/>
                <a:ea typeface="Quicksand"/>
                <a:cs typeface="Quicksand"/>
                <a:sym typeface="Quicksand"/>
              </a:rPr>
              <a:t>Starter - slide 2 of 2</a:t>
            </a:r>
            <a:endParaRPr b="0" i="0" sz="1400" u="none" cap="none" strike="noStrike">
              <a:solidFill>
                <a:srgbClr val="666666"/>
              </a:solidFill>
              <a:latin typeface="Quicksand"/>
              <a:ea typeface="Quicksand"/>
              <a:cs typeface="Quicksand"/>
              <a:sym typeface="Quicksand"/>
            </a:endParaRPr>
          </a:p>
        </p:txBody>
      </p:sp>
      <p:graphicFrame>
        <p:nvGraphicFramePr>
          <p:cNvPr id="66" name="Google Shape;66;p4"/>
          <p:cNvGraphicFramePr/>
          <p:nvPr/>
        </p:nvGraphicFramePr>
        <p:xfrm>
          <a:off x="445525" y="1017700"/>
          <a:ext cx="3000000" cy="3000000"/>
        </p:xfrm>
        <a:graphic>
          <a:graphicData uri="http://schemas.openxmlformats.org/drawingml/2006/table">
            <a:tbl>
              <a:tblPr>
                <a:noFill/>
                <a:tableStyleId>{1597815D-6451-4859-8EA7-CB690BCEFBBB}</a:tableStyleId>
              </a:tblPr>
              <a:tblGrid>
                <a:gridCol w="3161175"/>
                <a:gridCol w="2462925"/>
                <a:gridCol w="2462925"/>
              </a:tblGrid>
              <a:tr h="914925">
                <a:tc>
                  <a:txBody>
                    <a:bodyPr/>
                    <a:lstStyle/>
                    <a:p>
                      <a:pPr indent="0" lvl="0" marL="0" marR="0" rtl="0" algn="l">
                        <a:lnSpc>
                          <a:spcPct val="100000"/>
                        </a:lnSpc>
                        <a:spcBef>
                          <a:spcPts val="0"/>
                        </a:spcBef>
                        <a:spcAft>
                          <a:spcPts val="0"/>
                        </a:spcAft>
                        <a:buClr>
                          <a:srgbClr val="000000"/>
                        </a:buClr>
                        <a:buSzPts val="1600"/>
                        <a:buFont typeface="Arial"/>
                        <a:buNone/>
                      </a:pPr>
                      <a:r>
                        <a:rPr lang="en-GB" sz="1600" u="none" cap="none" strike="noStrike">
                          <a:solidFill>
                            <a:srgbClr val="666666"/>
                          </a:solidFill>
                        </a:rPr>
                        <a:t>Item 1 - micro:bit</a:t>
                      </a:r>
                      <a:endParaRPr sz="1600" u="none" cap="none" strike="noStrike">
                        <a:solidFill>
                          <a:srgbClr val="666666"/>
                        </a:solidFill>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600"/>
                        <a:buFont typeface="Arial"/>
                        <a:buNone/>
                      </a:pPr>
                      <a:r>
                        <a:rPr lang="en-GB" sz="1600" u="none" cap="none" strike="noStrike">
                          <a:solidFill>
                            <a:srgbClr val="666666"/>
                          </a:solidFill>
                        </a:rPr>
                        <a:t>Pocket-sized computer</a:t>
                      </a:r>
                      <a:endParaRPr sz="1600" u="none" cap="none" strike="noStrike">
                        <a:solidFill>
                          <a:srgbClr val="666666"/>
                        </a:solidFill>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600"/>
                        <a:buFont typeface="Arial"/>
                        <a:buNone/>
                      </a:pPr>
                      <a:r>
                        <a:t/>
                      </a:r>
                      <a:endParaRPr sz="1600" u="none" cap="none" strike="noStrike">
                        <a:solidFill>
                          <a:srgbClr val="666666"/>
                        </a:solidFill>
                      </a:endParaRPr>
                    </a:p>
                  </a:txBody>
                  <a:tcPr marT="91425" marB="91425" marR="91425" marL="91425"/>
                </a:tc>
              </a:tr>
              <a:tr h="914925">
                <a:tc>
                  <a:txBody>
                    <a:bodyPr/>
                    <a:lstStyle/>
                    <a:p>
                      <a:pPr indent="0" lvl="0" marL="0" marR="0" rtl="0" algn="l">
                        <a:lnSpc>
                          <a:spcPct val="100000"/>
                        </a:lnSpc>
                        <a:spcBef>
                          <a:spcPts val="0"/>
                        </a:spcBef>
                        <a:spcAft>
                          <a:spcPts val="0"/>
                        </a:spcAft>
                        <a:buClr>
                          <a:srgbClr val="000000"/>
                        </a:buClr>
                        <a:buSzPts val="1600"/>
                        <a:buFont typeface="Arial"/>
                        <a:buNone/>
                      </a:pPr>
                      <a:r>
                        <a:rPr lang="en-GB" sz="1600" u="none" cap="none" strike="noStrike">
                          <a:solidFill>
                            <a:srgbClr val="666666"/>
                          </a:solidFill>
                        </a:rPr>
                        <a:t>Item 2 - Battery compartment</a:t>
                      </a:r>
                      <a:endParaRPr sz="1600" u="none" cap="none" strike="noStrike">
                        <a:solidFill>
                          <a:srgbClr val="666666"/>
                        </a:solidFill>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600"/>
                        <a:buFont typeface="Arial"/>
                        <a:buNone/>
                      </a:pPr>
                      <a:r>
                        <a:rPr lang="en-GB" sz="1600" u="none" cap="none" strike="noStrike">
                          <a:solidFill>
                            <a:srgbClr val="666666"/>
                          </a:solidFill>
                        </a:rPr>
                        <a:t>Houses a battery to supply power to components </a:t>
                      </a:r>
                      <a:endParaRPr sz="1600" u="none" cap="none" strike="noStrike">
                        <a:solidFill>
                          <a:srgbClr val="666666"/>
                        </a:solidFill>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600"/>
                        <a:buFont typeface="Arial"/>
                        <a:buNone/>
                      </a:pPr>
                      <a:r>
                        <a:t/>
                      </a:r>
                      <a:endParaRPr sz="1600" u="none" cap="none" strike="noStrike">
                        <a:solidFill>
                          <a:srgbClr val="666666"/>
                        </a:solidFill>
                      </a:endParaRPr>
                    </a:p>
                  </a:txBody>
                  <a:tcPr marT="91425" marB="91425" marR="91425" marL="91425"/>
                </a:tc>
              </a:tr>
              <a:tr h="425450">
                <a:tc>
                  <a:txBody>
                    <a:bodyPr/>
                    <a:lstStyle/>
                    <a:p>
                      <a:pPr indent="0" lvl="0" marL="0" marR="0" rtl="0" algn="l">
                        <a:lnSpc>
                          <a:spcPct val="100000"/>
                        </a:lnSpc>
                        <a:spcBef>
                          <a:spcPts val="0"/>
                        </a:spcBef>
                        <a:spcAft>
                          <a:spcPts val="0"/>
                        </a:spcAft>
                        <a:buClr>
                          <a:srgbClr val="000000"/>
                        </a:buClr>
                        <a:buSzPts val="1600"/>
                        <a:buFont typeface="Arial"/>
                        <a:buNone/>
                      </a:pPr>
                      <a:r>
                        <a:rPr lang="en-GB" sz="1600" u="none" cap="none" strike="noStrike">
                          <a:solidFill>
                            <a:srgbClr val="666666"/>
                          </a:solidFill>
                        </a:rPr>
                        <a:t>Item 3 - Alligator clip leads</a:t>
                      </a:r>
                      <a:endParaRPr sz="1600" u="none" cap="none" strike="noStrike">
                        <a:solidFill>
                          <a:srgbClr val="666666"/>
                        </a:solidFill>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600"/>
                        <a:buFont typeface="Arial"/>
                        <a:buNone/>
                      </a:pPr>
                      <a:r>
                        <a:rPr lang="en-GB" sz="1600" u="none" cap="none" strike="noStrike">
                          <a:solidFill>
                            <a:srgbClr val="666666"/>
                          </a:solidFill>
                        </a:rPr>
                        <a:t>Connects components</a:t>
                      </a:r>
                      <a:endParaRPr sz="1600" u="none" cap="none" strike="noStrike">
                        <a:solidFill>
                          <a:srgbClr val="666666"/>
                        </a:solidFill>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600"/>
                        <a:buFont typeface="Arial"/>
                        <a:buNone/>
                      </a:pPr>
                      <a:r>
                        <a:t/>
                      </a:r>
                      <a:endParaRPr sz="1600" u="none" cap="none" strike="noStrike">
                        <a:solidFill>
                          <a:srgbClr val="666666"/>
                        </a:solidFill>
                      </a:endParaRPr>
                    </a:p>
                  </a:txBody>
                  <a:tcPr marT="91425" marB="91425" marR="91425" marL="91425"/>
                </a:tc>
              </a:tr>
              <a:tr h="670175">
                <a:tc>
                  <a:txBody>
                    <a:bodyPr/>
                    <a:lstStyle/>
                    <a:p>
                      <a:pPr indent="0" lvl="0" marL="0" marR="0" rtl="0" algn="l">
                        <a:lnSpc>
                          <a:spcPct val="100000"/>
                        </a:lnSpc>
                        <a:spcBef>
                          <a:spcPts val="0"/>
                        </a:spcBef>
                        <a:spcAft>
                          <a:spcPts val="0"/>
                        </a:spcAft>
                        <a:buClr>
                          <a:srgbClr val="000000"/>
                        </a:buClr>
                        <a:buSzPts val="1600"/>
                        <a:buFont typeface="Arial"/>
                        <a:buNone/>
                      </a:pPr>
                      <a:r>
                        <a:rPr lang="en-GB" sz="1600" u="none" cap="none" strike="noStrike">
                          <a:solidFill>
                            <a:srgbClr val="666666"/>
                          </a:solidFill>
                        </a:rPr>
                        <a:t>Item 4 - Fan</a:t>
                      </a:r>
                      <a:endParaRPr sz="1600" u="none" cap="none" strike="noStrike">
                        <a:solidFill>
                          <a:srgbClr val="666666"/>
                        </a:solidFill>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600"/>
                        <a:buFont typeface="Arial"/>
                        <a:buNone/>
                      </a:pPr>
                      <a:r>
                        <a:rPr lang="en-GB" sz="1600" u="none" cap="none" strike="noStrike">
                          <a:solidFill>
                            <a:srgbClr val="666666"/>
                          </a:solidFill>
                        </a:rPr>
                        <a:t>Apparatus with rotating blades</a:t>
                      </a:r>
                      <a:endParaRPr sz="1600" u="none" cap="none" strike="noStrike">
                        <a:solidFill>
                          <a:srgbClr val="666666"/>
                        </a:solidFill>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600"/>
                        <a:buFont typeface="Arial"/>
                        <a:buNone/>
                      </a:pPr>
                      <a:r>
                        <a:t/>
                      </a:r>
                      <a:endParaRPr sz="1600" u="none" cap="none" strike="noStrike">
                        <a:solidFill>
                          <a:srgbClr val="666666"/>
                        </a:solidFill>
                      </a:endParaRPr>
                    </a:p>
                  </a:txBody>
                  <a:tcPr marT="91425" marB="91425" marR="91425" marL="91425"/>
                </a:tc>
              </a:tr>
              <a:tr h="884875">
                <a:tc>
                  <a:txBody>
                    <a:bodyPr/>
                    <a:lstStyle/>
                    <a:p>
                      <a:pPr indent="0" lvl="0" marL="0" marR="0" rtl="0" algn="l">
                        <a:lnSpc>
                          <a:spcPct val="100000"/>
                        </a:lnSpc>
                        <a:spcBef>
                          <a:spcPts val="0"/>
                        </a:spcBef>
                        <a:spcAft>
                          <a:spcPts val="0"/>
                        </a:spcAft>
                        <a:buClr>
                          <a:srgbClr val="000000"/>
                        </a:buClr>
                        <a:buSzPts val="1600"/>
                        <a:buFont typeface="Arial"/>
                        <a:buNone/>
                      </a:pPr>
                      <a:r>
                        <a:rPr lang="en-GB" sz="1600" u="none" cap="none" strike="noStrike">
                          <a:solidFill>
                            <a:srgbClr val="666666"/>
                          </a:solidFill>
                        </a:rPr>
                        <a:t>Item 5 - Relay</a:t>
                      </a:r>
                      <a:endParaRPr sz="1600" u="none" cap="none" strike="noStrike">
                        <a:solidFill>
                          <a:srgbClr val="666666"/>
                        </a:solidFill>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600"/>
                        <a:buFont typeface="Arial"/>
                        <a:buNone/>
                      </a:pPr>
                      <a:r>
                        <a:rPr lang="en-GB" sz="1600" u="none" cap="none" strike="noStrike">
                          <a:solidFill>
                            <a:srgbClr val="666666"/>
                          </a:solidFill>
                        </a:rPr>
                        <a:t>Allows an output of a micro:bit to switch components on and off.</a:t>
                      </a:r>
                      <a:endParaRPr sz="1600" u="none" cap="none" strike="noStrike">
                        <a:solidFill>
                          <a:srgbClr val="666666"/>
                        </a:solidFill>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600"/>
                        <a:buFont typeface="Arial"/>
                        <a:buNone/>
                      </a:pPr>
                      <a:r>
                        <a:t/>
                      </a:r>
                      <a:endParaRPr sz="1600" u="none" cap="none" strike="noStrike">
                        <a:solidFill>
                          <a:srgbClr val="666666"/>
                        </a:solidFill>
                      </a:endParaRPr>
                    </a:p>
                  </a:txBody>
                  <a:tcPr marT="91425" marB="91425" marR="91425" marL="91425"/>
                </a:tc>
              </a:tr>
            </a:tbl>
          </a:graphicData>
        </a:graphic>
      </p:graphicFrame>
      <p:pic>
        <p:nvPicPr>
          <p:cNvPr id="67" name="Google Shape;67;p4"/>
          <p:cNvPicPr preferRelativeResize="0"/>
          <p:nvPr/>
        </p:nvPicPr>
        <p:blipFill rotWithShape="1">
          <a:blip r:embed="rId3">
            <a:alphaModFix/>
          </a:blip>
          <a:srcRect b="0" l="0" r="0" t="0"/>
          <a:stretch/>
        </p:blipFill>
        <p:spPr>
          <a:xfrm>
            <a:off x="7022708" y="1128323"/>
            <a:ext cx="702658" cy="706800"/>
          </a:xfrm>
          <a:prstGeom prst="rect">
            <a:avLst/>
          </a:prstGeom>
          <a:noFill/>
          <a:ln>
            <a:noFill/>
          </a:ln>
        </p:spPr>
      </p:pic>
      <p:pic>
        <p:nvPicPr>
          <p:cNvPr id="68" name="Google Shape;68;p4"/>
          <p:cNvPicPr preferRelativeResize="0"/>
          <p:nvPr/>
        </p:nvPicPr>
        <p:blipFill rotWithShape="1">
          <a:blip r:embed="rId4">
            <a:alphaModFix/>
          </a:blip>
          <a:srcRect b="0" l="0" r="0" t="0"/>
          <a:stretch/>
        </p:blipFill>
        <p:spPr>
          <a:xfrm>
            <a:off x="6598847" y="2065975"/>
            <a:ext cx="1550390" cy="588975"/>
          </a:xfrm>
          <a:prstGeom prst="rect">
            <a:avLst/>
          </a:prstGeom>
          <a:noFill/>
          <a:ln>
            <a:noFill/>
          </a:ln>
        </p:spPr>
      </p:pic>
      <p:pic>
        <p:nvPicPr>
          <p:cNvPr id="69" name="Google Shape;69;p4"/>
          <p:cNvPicPr preferRelativeResize="0"/>
          <p:nvPr/>
        </p:nvPicPr>
        <p:blipFill rotWithShape="1">
          <a:blip r:embed="rId5">
            <a:alphaModFix/>
          </a:blip>
          <a:srcRect b="0" l="0" r="0" t="0"/>
          <a:stretch/>
        </p:blipFill>
        <p:spPr>
          <a:xfrm>
            <a:off x="7022700" y="2885788"/>
            <a:ext cx="702677" cy="410113"/>
          </a:xfrm>
          <a:prstGeom prst="rect">
            <a:avLst/>
          </a:prstGeom>
          <a:noFill/>
          <a:ln>
            <a:noFill/>
          </a:ln>
        </p:spPr>
      </p:pic>
      <p:pic>
        <p:nvPicPr>
          <p:cNvPr id="70" name="Google Shape;70;p4"/>
          <p:cNvPicPr preferRelativeResize="0"/>
          <p:nvPr/>
        </p:nvPicPr>
        <p:blipFill rotWithShape="1">
          <a:blip r:embed="rId6">
            <a:alphaModFix/>
          </a:blip>
          <a:srcRect b="0" l="0" r="0" t="0"/>
          <a:stretch/>
        </p:blipFill>
        <p:spPr>
          <a:xfrm>
            <a:off x="6829941" y="3992275"/>
            <a:ext cx="1088200" cy="744404"/>
          </a:xfrm>
          <a:prstGeom prst="rect">
            <a:avLst/>
          </a:prstGeom>
          <a:noFill/>
          <a:ln>
            <a:noFill/>
          </a:ln>
        </p:spPr>
      </p:pic>
      <p:pic>
        <p:nvPicPr>
          <p:cNvPr id="71" name="Google Shape;71;p4"/>
          <p:cNvPicPr preferRelativeResize="0"/>
          <p:nvPr/>
        </p:nvPicPr>
        <p:blipFill>
          <a:blip r:embed="rId7">
            <a:alphaModFix/>
          </a:blip>
          <a:stretch>
            <a:fillRect/>
          </a:stretch>
        </p:blipFill>
        <p:spPr>
          <a:xfrm>
            <a:off x="6970462" y="3405295"/>
            <a:ext cx="807174" cy="47758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6"/>
                                        </p:tgtEl>
                                        <p:attrNameLst>
                                          <p:attrName>style.visibility</p:attrName>
                                        </p:attrNameLst>
                                      </p:cBhvr>
                                      <p:to>
                                        <p:strVal val="visible"/>
                                      </p:to>
                                    </p:set>
                                    <p:animEffect filter="fade" transition="in">
                                      <p:cBhvr>
                                        <p:cTn dur="1000"/>
                                        <p:tgtEl>
                                          <p:spTgt spid="6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 name="Shape 75"/>
        <p:cNvGrpSpPr/>
        <p:nvPr/>
      </p:nvGrpSpPr>
      <p:grpSpPr>
        <a:xfrm>
          <a:off x="0" y="0"/>
          <a:ext cx="0" cy="0"/>
          <a:chOff x="0" y="0"/>
          <a:chExt cx="0" cy="0"/>
        </a:xfrm>
      </p:grpSpPr>
      <p:sp>
        <p:nvSpPr>
          <p:cNvPr id="76" name="Google Shape;76;p5"/>
          <p:cNvSpPr txBox="1"/>
          <p:nvPr>
            <p:ph type="title"/>
          </p:nvPr>
        </p:nvSpPr>
        <p:spPr>
          <a:xfrm>
            <a:off x="146350" y="310900"/>
            <a:ext cx="88527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Predict: students view code and attempt overview code conversation</a:t>
            </a:r>
            <a:endParaRPr/>
          </a:p>
        </p:txBody>
      </p:sp>
      <p:sp>
        <p:nvSpPr>
          <p:cNvPr id="77" name="Google Shape;77;p5"/>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78" name="Google Shape;78;p5"/>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b="0" i="0" lang="en-GB" sz="1400" u="none" cap="none" strike="noStrike">
                <a:solidFill>
                  <a:srgbClr val="666666"/>
                </a:solidFill>
                <a:latin typeface="Quicksand"/>
                <a:ea typeface="Quicksand"/>
                <a:cs typeface="Quicksand"/>
                <a:sym typeface="Quicksand"/>
              </a:rPr>
              <a:t>Activity 1 - slide 1 of 2</a:t>
            </a:r>
            <a:endParaRPr b="0" i="0" sz="1400" u="none" cap="none" strike="noStrike">
              <a:solidFill>
                <a:srgbClr val="666666"/>
              </a:solidFill>
              <a:latin typeface="Quicksand"/>
              <a:ea typeface="Quicksand"/>
              <a:cs typeface="Quicksand"/>
              <a:sym typeface="Quicksand"/>
            </a:endParaRPr>
          </a:p>
        </p:txBody>
      </p:sp>
      <p:sp>
        <p:nvSpPr>
          <p:cNvPr id="79" name="Google Shape;79;p5"/>
          <p:cNvSpPr txBox="1"/>
          <p:nvPr/>
        </p:nvSpPr>
        <p:spPr>
          <a:xfrm>
            <a:off x="310900" y="1017725"/>
            <a:ext cx="8449500" cy="3609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GB" sz="1800" u="none" cap="none" strike="noStrike">
                <a:solidFill>
                  <a:srgbClr val="000000"/>
                </a:solidFill>
                <a:latin typeface="Arial"/>
                <a:ea typeface="Arial"/>
                <a:cs typeface="Arial"/>
                <a:sym typeface="Arial"/>
              </a:rPr>
              <a:t>Look at the code conversation template for the fan program see if you can predict what the whole program does...don’t worry about detail just yet.</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p:txBody>
      </p:sp>
      <p:pic>
        <p:nvPicPr>
          <p:cNvPr id="80" name="Google Shape;80;p5"/>
          <p:cNvPicPr preferRelativeResize="0"/>
          <p:nvPr/>
        </p:nvPicPr>
        <p:blipFill rotWithShape="1">
          <a:blip r:embed="rId3">
            <a:alphaModFix/>
          </a:blip>
          <a:srcRect b="0" l="0" r="0" t="0"/>
          <a:stretch/>
        </p:blipFill>
        <p:spPr>
          <a:xfrm>
            <a:off x="2244225" y="1737850"/>
            <a:ext cx="4745957" cy="31936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6"/>
          <p:cNvSpPr txBox="1"/>
          <p:nvPr>
            <p:ph type="title"/>
          </p:nvPr>
        </p:nvSpPr>
        <p:spPr>
          <a:xfrm>
            <a:off x="155100" y="374963"/>
            <a:ext cx="88338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Predict: students view code and attempt overview code conversation</a:t>
            </a:r>
            <a:endParaRPr/>
          </a:p>
        </p:txBody>
      </p:sp>
      <p:sp>
        <p:nvSpPr>
          <p:cNvPr id="86" name="Google Shape;86;p6"/>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87" name="Google Shape;87;p6"/>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b="0" i="0" lang="en-GB" sz="1400" u="none" cap="none" strike="noStrike">
                <a:solidFill>
                  <a:srgbClr val="666666"/>
                </a:solidFill>
                <a:latin typeface="Arial"/>
                <a:ea typeface="Arial"/>
                <a:cs typeface="Arial"/>
                <a:sym typeface="Arial"/>
              </a:rPr>
              <a:t>Activity 1 - slide 2 of 2</a:t>
            </a:r>
            <a:endParaRPr b="0" i="0" sz="1400" u="none" cap="none" strike="noStrike">
              <a:solidFill>
                <a:srgbClr val="666666"/>
              </a:solidFill>
              <a:latin typeface="Arial"/>
              <a:ea typeface="Arial"/>
              <a:cs typeface="Arial"/>
              <a:sym typeface="Arial"/>
            </a:endParaRPr>
          </a:p>
        </p:txBody>
      </p:sp>
      <p:sp>
        <p:nvSpPr>
          <p:cNvPr id="88" name="Google Shape;88;p6"/>
          <p:cNvSpPr txBox="1"/>
          <p:nvPr/>
        </p:nvSpPr>
        <p:spPr>
          <a:xfrm>
            <a:off x="310900" y="1142625"/>
            <a:ext cx="5680500" cy="3609600"/>
          </a:xfrm>
          <a:prstGeom prst="rect">
            <a:avLst/>
          </a:prstGeom>
          <a:noFill/>
          <a:ln>
            <a:noFill/>
          </a:ln>
        </p:spPr>
        <p:txBody>
          <a:bodyPr anchorCtr="0" anchor="t" bIns="91425" lIns="91425" spcFirstLastPara="1" rIns="91425" wrap="square" tIns="91425">
            <a:noAutofit/>
          </a:bodyPr>
          <a:lstStyle/>
          <a:p>
            <a:pPr indent="0" lvl="0" marL="0" marR="0" rtl="0" algn="l">
              <a:lnSpc>
                <a:spcPct val="136363"/>
              </a:lnSpc>
              <a:spcBef>
                <a:spcPts val="0"/>
              </a:spcBef>
              <a:spcAft>
                <a:spcPts val="0"/>
              </a:spcAft>
              <a:buClr>
                <a:srgbClr val="000000"/>
              </a:buClr>
              <a:buSzPts val="1800"/>
              <a:buFont typeface="Arial"/>
              <a:buNone/>
            </a:pPr>
            <a:r>
              <a:t/>
            </a:r>
            <a:endParaRPr b="0" i="0" sz="1800" u="none" cap="none" strike="noStrike">
              <a:solidFill>
                <a:srgbClr val="D73A49"/>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434343"/>
                </a:solidFill>
                <a:latin typeface="Arial"/>
                <a:ea typeface="Arial"/>
                <a:cs typeface="Arial"/>
                <a:sym typeface="Arial"/>
              </a:rPr>
              <a:t>Turn to your partner and discuss what you think the whole program is doing.</a:t>
            </a:r>
            <a:endParaRPr b="0" i="0" sz="1800" u="none" cap="none" strike="noStrike">
              <a:solidFill>
                <a:srgbClr val="434343"/>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t/>
            </a:r>
            <a:endParaRPr b="0" i="0" sz="1800" u="none" cap="none" strike="noStrike">
              <a:solidFill>
                <a:srgbClr val="434343"/>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434343"/>
                </a:solidFill>
                <a:latin typeface="Arial"/>
                <a:ea typeface="Arial"/>
                <a:cs typeface="Arial"/>
                <a:sym typeface="Arial"/>
              </a:rPr>
              <a:t>Can you express it in a couple of sentences?</a:t>
            </a:r>
            <a:endParaRPr b="0" i="0" sz="1800" u="none" cap="none" strike="noStrike">
              <a:solidFill>
                <a:srgbClr val="434343"/>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t/>
            </a:r>
            <a:endParaRPr b="0" i="0" sz="1800" u="none" cap="none" strike="noStrike">
              <a:solidFill>
                <a:srgbClr val="434343"/>
              </a:solidFill>
              <a:latin typeface="Arial"/>
              <a:ea typeface="Arial"/>
              <a:cs typeface="Arial"/>
              <a:sym typeface="Arial"/>
            </a:endParaRPr>
          </a:p>
          <a:p>
            <a:pPr indent="0" lvl="0" marL="0" marR="0" rtl="0" algn="l">
              <a:lnSpc>
                <a:spcPct val="136363"/>
              </a:lnSpc>
              <a:spcBef>
                <a:spcPts val="0"/>
              </a:spcBef>
              <a:spcAft>
                <a:spcPts val="0"/>
              </a:spcAft>
              <a:buClr>
                <a:srgbClr val="000000"/>
              </a:buClr>
              <a:buSzPts val="1800"/>
              <a:buFont typeface="Arial"/>
              <a:buNone/>
            </a:pPr>
            <a:r>
              <a:rPr b="0" i="0" lang="en-GB" sz="1800" u="none" cap="none" strike="noStrike">
                <a:solidFill>
                  <a:srgbClr val="434343"/>
                </a:solidFill>
                <a:latin typeface="Arial"/>
                <a:ea typeface="Arial"/>
                <a:cs typeface="Arial"/>
                <a:sym typeface="Arial"/>
              </a:rPr>
              <a:t>The program starts with power speed as 0 then when button a is pressed the speed of the fan increases until it reaches maximum speed.  In addition the speed can be decreased via button b. </a:t>
            </a:r>
            <a:endParaRPr b="0" i="0" sz="1800" u="none" cap="none" strike="noStrike">
              <a:solidFill>
                <a:srgbClr val="434343"/>
              </a:solidFill>
              <a:latin typeface="Arial"/>
              <a:ea typeface="Arial"/>
              <a:cs typeface="Arial"/>
              <a:sym typeface="Arial"/>
            </a:endParaRPr>
          </a:p>
        </p:txBody>
      </p:sp>
      <p:pic>
        <p:nvPicPr>
          <p:cNvPr id="89" name="Google Shape;89;p6"/>
          <p:cNvPicPr preferRelativeResize="0"/>
          <p:nvPr/>
        </p:nvPicPr>
        <p:blipFill rotWithShape="1">
          <a:blip r:embed="rId3">
            <a:alphaModFix/>
          </a:blip>
          <a:srcRect b="0" l="0" r="0" t="0"/>
          <a:stretch/>
        </p:blipFill>
        <p:spPr>
          <a:xfrm>
            <a:off x="6132450" y="1408550"/>
            <a:ext cx="2847800" cy="247001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8">
                                            <p:txEl>
                                              <p:pRg end="0" st="0"/>
                                            </p:txEl>
                                          </p:spTgt>
                                        </p:tgtEl>
                                        <p:attrNameLst>
                                          <p:attrName>style.visibility</p:attrName>
                                        </p:attrNameLst>
                                      </p:cBhvr>
                                      <p:to>
                                        <p:strVal val="visible"/>
                                      </p:to>
                                    </p:set>
                                    <p:animEffect filter="fade" transition="in">
                                      <p:cBhvr>
                                        <p:cTn dur="1000"/>
                                        <p:tgtEl>
                                          <p:spTgt spid="88">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8">
                                            <p:txEl>
                                              <p:pRg end="1" st="1"/>
                                            </p:txEl>
                                          </p:spTgt>
                                        </p:tgtEl>
                                        <p:attrNameLst>
                                          <p:attrName>style.visibility</p:attrName>
                                        </p:attrNameLst>
                                      </p:cBhvr>
                                      <p:to>
                                        <p:strVal val="visible"/>
                                      </p:to>
                                    </p:set>
                                    <p:animEffect filter="fade" transition="in">
                                      <p:cBhvr>
                                        <p:cTn dur="1000"/>
                                        <p:tgtEl>
                                          <p:spTgt spid="88">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8">
                                            <p:txEl>
                                              <p:pRg end="2" st="2"/>
                                            </p:txEl>
                                          </p:spTgt>
                                        </p:tgtEl>
                                        <p:attrNameLst>
                                          <p:attrName>style.visibility</p:attrName>
                                        </p:attrNameLst>
                                      </p:cBhvr>
                                      <p:to>
                                        <p:strVal val="visible"/>
                                      </p:to>
                                    </p:set>
                                    <p:animEffect filter="fade" transition="in">
                                      <p:cBhvr>
                                        <p:cTn dur="1000"/>
                                        <p:tgtEl>
                                          <p:spTgt spid="88">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8">
                                            <p:txEl>
                                              <p:pRg end="3" st="3"/>
                                            </p:txEl>
                                          </p:spTgt>
                                        </p:tgtEl>
                                        <p:attrNameLst>
                                          <p:attrName>style.visibility</p:attrName>
                                        </p:attrNameLst>
                                      </p:cBhvr>
                                      <p:to>
                                        <p:strVal val="visible"/>
                                      </p:to>
                                    </p:set>
                                    <p:animEffect filter="fade" transition="in">
                                      <p:cBhvr>
                                        <p:cTn dur="1000"/>
                                        <p:tgtEl>
                                          <p:spTgt spid="88">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8">
                                            <p:txEl>
                                              <p:pRg end="4" st="4"/>
                                            </p:txEl>
                                          </p:spTgt>
                                        </p:tgtEl>
                                        <p:attrNameLst>
                                          <p:attrName>style.visibility</p:attrName>
                                        </p:attrNameLst>
                                      </p:cBhvr>
                                      <p:to>
                                        <p:strVal val="visible"/>
                                      </p:to>
                                    </p:set>
                                    <p:animEffect filter="fade" transition="in">
                                      <p:cBhvr>
                                        <p:cTn dur="1000"/>
                                        <p:tgtEl>
                                          <p:spTgt spid="88">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8">
                                            <p:txEl>
                                              <p:pRg end="5" st="5"/>
                                            </p:txEl>
                                          </p:spTgt>
                                        </p:tgtEl>
                                        <p:attrNameLst>
                                          <p:attrName>style.visibility</p:attrName>
                                        </p:attrNameLst>
                                      </p:cBhvr>
                                      <p:to>
                                        <p:strVal val="visible"/>
                                      </p:to>
                                    </p:set>
                                    <p:animEffect filter="fade" transition="in">
                                      <p:cBhvr>
                                        <p:cTn dur="1000"/>
                                        <p:tgtEl>
                                          <p:spTgt spid="88">
                                            <p:txEl>
                                              <p:pRg end="5" st="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sp>
        <p:nvSpPr>
          <p:cNvPr id="94" name="Google Shape;94;p7"/>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Run: students compile the circuit, flash and run the code </a:t>
            </a:r>
            <a:endParaRPr/>
          </a:p>
        </p:txBody>
      </p:sp>
      <p:sp>
        <p:nvSpPr>
          <p:cNvPr id="95" name="Google Shape;95;p7"/>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96" name="Google Shape;96;p7"/>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b="0" i="0" lang="en-GB" sz="1400" u="none" cap="none" strike="noStrike">
                <a:solidFill>
                  <a:srgbClr val="666666"/>
                </a:solidFill>
                <a:latin typeface="Quicksand"/>
                <a:ea typeface="Quicksand"/>
                <a:cs typeface="Quicksand"/>
                <a:sym typeface="Quicksand"/>
              </a:rPr>
              <a:t>Activity 2</a:t>
            </a:r>
            <a:endParaRPr b="0" i="0" sz="1400" u="none" cap="none" strike="noStrike">
              <a:solidFill>
                <a:srgbClr val="666666"/>
              </a:solidFill>
              <a:latin typeface="Quicksand"/>
              <a:ea typeface="Quicksand"/>
              <a:cs typeface="Quicksand"/>
              <a:sym typeface="Quicksand"/>
            </a:endParaRPr>
          </a:p>
        </p:txBody>
      </p:sp>
      <p:pic>
        <p:nvPicPr>
          <p:cNvPr id="97" name="Google Shape;97;p7"/>
          <p:cNvPicPr preferRelativeResize="0"/>
          <p:nvPr/>
        </p:nvPicPr>
        <p:blipFill rotWithShape="1">
          <a:blip r:embed="rId3">
            <a:alphaModFix/>
          </a:blip>
          <a:srcRect b="0" l="0" r="0" t="0"/>
          <a:stretch/>
        </p:blipFill>
        <p:spPr>
          <a:xfrm>
            <a:off x="2706325" y="1828800"/>
            <a:ext cx="2171700" cy="1485900"/>
          </a:xfrm>
          <a:prstGeom prst="rect">
            <a:avLst/>
          </a:prstGeom>
          <a:noFill/>
          <a:ln>
            <a:noFill/>
          </a:ln>
        </p:spPr>
      </p:pic>
      <p:pic>
        <p:nvPicPr>
          <p:cNvPr id="98" name="Google Shape;98;p7"/>
          <p:cNvPicPr preferRelativeResize="0"/>
          <p:nvPr/>
        </p:nvPicPr>
        <p:blipFill rotWithShape="1">
          <a:blip r:embed="rId4">
            <a:alphaModFix/>
          </a:blip>
          <a:srcRect b="0" l="3556" r="4064" t="0"/>
          <a:stretch/>
        </p:blipFill>
        <p:spPr>
          <a:xfrm rot="5400000">
            <a:off x="2842125" y="428163"/>
            <a:ext cx="3795900" cy="4757525"/>
          </a:xfrm>
          <a:prstGeom prst="rect">
            <a:avLst/>
          </a:prstGeom>
          <a:noFill/>
          <a:ln>
            <a:noFill/>
          </a:ln>
        </p:spPr>
      </p:pic>
      <p:sp>
        <p:nvSpPr>
          <p:cNvPr id="99" name="Google Shape;99;p7"/>
          <p:cNvSpPr txBox="1"/>
          <p:nvPr/>
        </p:nvSpPr>
        <p:spPr>
          <a:xfrm>
            <a:off x="449125" y="1173575"/>
            <a:ext cx="1673700" cy="3129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GB" sz="1800" u="none" cap="none" strike="noStrike">
                <a:solidFill>
                  <a:srgbClr val="666666"/>
                </a:solidFill>
                <a:latin typeface="Arial"/>
                <a:ea typeface="Arial"/>
                <a:cs typeface="Arial"/>
                <a:sym typeface="Arial"/>
              </a:rPr>
              <a:t>Put the circuit together as it appears on this diagram.  Each of the alligator clip leads does the same job, irrespective of colour. </a:t>
            </a:r>
            <a:endParaRPr b="0" i="0" sz="1800" u="none" cap="none" strike="noStrike">
              <a:solidFill>
                <a:srgbClr val="666666"/>
              </a:solidFill>
              <a:latin typeface="Arial"/>
              <a:ea typeface="Arial"/>
              <a:cs typeface="Arial"/>
              <a:sym typeface="Arial"/>
            </a:endParaRPr>
          </a:p>
        </p:txBody>
      </p:sp>
      <p:sp>
        <p:nvSpPr>
          <p:cNvPr id="100" name="Google Shape;100;p7"/>
          <p:cNvSpPr txBox="1"/>
          <p:nvPr/>
        </p:nvSpPr>
        <p:spPr>
          <a:xfrm>
            <a:off x="7357325" y="1157850"/>
            <a:ext cx="1673700" cy="2838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GB" sz="1800" u="none" cap="none" strike="noStrike">
                <a:solidFill>
                  <a:srgbClr val="666666"/>
                </a:solidFill>
                <a:latin typeface="Arial"/>
                <a:ea typeface="Arial"/>
                <a:cs typeface="Arial"/>
                <a:sym typeface="Arial"/>
              </a:rPr>
              <a:t>Flash the code for the fan program to your micro:bit.  Then experiment by pressing buttons a and b.</a:t>
            </a:r>
            <a:endParaRPr b="0" i="0" sz="1800" u="none" cap="none" strike="noStrike">
              <a:solidFill>
                <a:srgbClr val="666666"/>
              </a:solidFill>
              <a:latin typeface="Arial"/>
              <a:ea typeface="Arial"/>
              <a:cs typeface="Arial"/>
              <a:sym typeface="Arial"/>
            </a:endParaRPr>
          </a:p>
        </p:txBody>
      </p:sp>
      <p:pic>
        <p:nvPicPr>
          <p:cNvPr id="101" name="Google Shape;101;p7"/>
          <p:cNvPicPr preferRelativeResize="0"/>
          <p:nvPr/>
        </p:nvPicPr>
        <p:blipFill>
          <a:blip r:embed="rId5">
            <a:alphaModFix/>
          </a:blip>
          <a:stretch>
            <a:fillRect/>
          </a:stretch>
        </p:blipFill>
        <p:spPr>
          <a:xfrm>
            <a:off x="2196250" y="3738550"/>
            <a:ext cx="1315127" cy="126512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sp>
        <p:nvSpPr>
          <p:cNvPr id="106" name="Google Shape;106;p8"/>
          <p:cNvSpPr txBox="1"/>
          <p:nvPr>
            <p:ph type="title"/>
          </p:nvPr>
        </p:nvSpPr>
        <p:spPr>
          <a:xfrm>
            <a:off x="146350" y="481225"/>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Investigate: teacher and students use correct terminology to identify the syntax and features of the program</a:t>
            </a:r>
            <a:endParaRPr>
              <a:solidFill>
                <a:srgbClr val="434343"/>
              </a:solidFill>
            </a:endParaRPr>
          </a:p>
        </p:txBody>
      </p:sp>
      <p:sp>
        <p:nvSpPr>
          <p:cNvPr id="107" name="Google Shape;107;p8"/>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108" name="Google Shape;108;p8"/>
          <p:cNvSpPr txBox="1"/>
          <p:nvPr>
            <p:ph idx="4294967295" type="subTitle"/>
          </p:nvPr>
        </p:nvSpPr>
        <p:spPr>
          <a:xfrm>
            <a:off x="146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b="0" i="0" lang="en-GB" sz="1400" u="none" cap="none" strike="noStrike">
                <a:solidFill>
                  <a:srgbClr val="434343"/>
                </a:solidFill>
                <a:latin typeface="Quicksand"/>
                <a:ea typeface="Quicksand"/>
                <a:cs typeface="Quicksand"/>
                <a:sym typeface="Quicksand"/>
              </a:rPr>
              <a:t>Activity 3 - slide 1 of 11</a:t>
            </a:r>
            <a:endParaRPr b="0" i="0" sz="1400" u="none" cap="none" strike="noStrike">
              <a:solidFill>
                <a:srgbClr val="434343"/>
              </a:solidFill>
              <a:latin typeface="Quicksand"/>
              <a:ea typeface="Quicksand"/>
              <a:cs typeface="Quicksand"/>
              <a:sym typeface="Quicksand"/>
            </a:endParaRPr>
          </a:p>
        </p:txBody>
      </p:sp>
      <p:sp>
        <p:nvSpPr>
          <p:cNvPr id="109" name="Google Shape;109;p8"/>
          <p:cNvSpPr txBox="1"/>
          <p:nvPr/>
        </p:nvSpPr>
        <p:spPr>
          <a:xfrm>
            <a:off x="228700" y="1355150"/>
            <a:ext cx="8522100" cy="3472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434343"/>
                </a:solidFill>
                <a:latin typeface="Arial"/>
                <a:ea typeface="Arial"/>
                <a:cs typeface="Arial"/>
                <a:sym typeface="Arial"/>
              </a:rPr>
              <a:t>But what is it really doing - what would a programmer say?</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434343"/>
                </a:solidFill>
                <a:latin typeface="Arial"/>
                <a:ea typeface="Arial"/>
                <a:cs typeface="Arial"/>
                <a:sym typeface="Arial"/>
              </a:rPr>
              <a:t>What were the highlights of the code?</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434343"/>
                </a:solidFill>
                <a:latin typeface="Arial"/>
                <a:ea typeface="Arial"/>
                <a:cs typeface="Arial"/>
                <a:sym typeface="Arial"/>
              </a:rPr>
              <a:t>i.e. What programming features did you spot?  Can you find at least 5?</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434343"/>
              </a:solidFill>
              <a:latin typeface="Arial"/>
              <a:ea typeface="Arial"/>
              <a:cs typeface="Arial"/>
              <a:sym typeface="Arial"/>
            </a:endParaRPr>
          </a:p>
        </p:txBody>
      </p:sp>
      <p:pic>
        <p:nvPicPr>
          <p:cNvPr id="110" name="Google Shape;110;p8"/>
          <p:cNvPicPr preferRelativeResize="0"/>
          <p:nvPr/>
        </p:nvPicPr>
        <p:blipFill rotWithShape="1">
          <a:blip r:embed="rId3">
            <a:alphaModFix/>
          </a:blip>
          <a:srcRect b="0" l="0" r="0" t="0"/>
          <a:stretch/>
        </p:blipFill>
        <p:spPr>
          <a:xfrm>
            <a:off x="2652695" y="2156485"/>
            <a:ext cx="3509400" cy="215133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9"/>
          <p:cNvSpPr txBox="1"/>
          <p:nvPr>
            <p:ph type="title"/>
          </p:nvPr>
        </p:nvSpPr>
        <p:spPr>
          <a:xfrm>
            <a:off x="146350" y="310900"/>
            <a:ext cx="8522100" cy="706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GB"/>
              <a:t>Investigate: teacher and students use correct terminology to identify the syntax and features of the program</a:t>
            </a:r>
            <a:endParaRPr/>
          </a:p>
        </p:txBody>
      </p:sp>
      <p:sp>
        <p:nvSpPr>
          <p:cNvPr id="116" name="Google Shape;116;p9"/>
          <p:cNvSpPr txBox="1"/>
          <p:nvPr>
            <p:ph idx="12" type="sldNum"/>
          </p:nvPr>
        </p:nvSpPr>
        <p:spPr>
          <a:xfrm>
            <a:off x="8832200" y="4829300"/>
            <a:ext cx="311700" cy="314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800"/>
              <a:buNone/>
            </a:pPr>
            <a:fld id="{00000000-1234-1234-1234-123412341234}" type="slidenum">
              <a:rPr lang="en-GB"/>
              <a:t>‹#›</a:t>
            </a:fld>
            <a:endParaRPr/>
          </a:p>
        </p:txBody>
      </p:sp>
      <p:sp>
        <p:nvSpPr>
          <p:cNvPr id="117" name="Google Shape;117;p9"/>
          <p:cNvSpPr txBox="1"/>
          <p:nvPr>
            <p:ph idx="4294967295" type="subTitle"/>
          </p:nvPr>
        </p:nvSpPr>
        <p:spPr>
          <a:xfrm>
            <a:off x="90350" y="0"/>
            <a:ext cx="9053700" cy="314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666666"/>
              </a:buClr>
              <a:buSzPts val="1800"/>
              <a:buFont typeface="Quicksand"/>
              <a:buNone/>
            </a:pPr>
            <a:r>
              <a:rPr b="0" i="0" lang="en-GB" sz="1400" u="none" cap="none" strike="noStrike">
                <a:solidFill>
                  <a:srgbClr val="666666"/>
                </a:solidFill>
                <a:latin typeface="Quicksand"/>
                <a:ea typeface="Quicksand"/>
                <a:cs typeface="Quicksand"/>
                <a:sym typeface="Quicksand"/>
              </a:rPr>
              <a:t>Activity 3 - slide 2 of 11</a:t>
            </a:r>
            <a:endParaRPr b="0" i="0" sz="1400" u="none" cap="none" strike="noStrike">
              <a:solidFill>
                <a:srgbClr val="666666"/>
              </a:solidFill>
              <a:latin typeface="Quicksand"/>
              <a:ea typeface="Quicksand"/>
              <a:cs typeface="Quicksand"/>
              <a:sym typeface="Quicksand"/>
            </a:endParaRPr>
          </a:p>
        </p:txBody>
      </p:sp>
      <p:sp>
        <p:nvSpPr>
          <p:cNvPr id="118" name="Google Shape;118;p9"/>
          <p:cNvSpPr txBox="1"/>
          <p:nvPr/>
        </p:nvSpPr>
        <p:spPr>
          <a:xfrm>
            <a:off x="310900" y="1017725"/>
            <a:ext cx="8357400" cy="3811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434343"/>
                </a:solidFill>
                <a:latin typeface="Arial"/>
                <a:ea typeface="Arial"/>
                <a:cs typeface="Arial"/>
                <a:sym typeface="Arial"/>
              </a:rPr>
              <a:t>Programming features:</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434343"/>
                </a:solidFill>
                <a:latin typeface="Arial"/>
                <a:ea typeface="Arial"/>
                <a:cs typeface="Arial"/>
                <a:sym typeface="Arial"/>
              </a:rPr>
              <a:t>Initialising/assigning variables</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434343"/>
                </a:solidFill>
                <a:latin typeface="Arial"/>
                <a:ea typeface="Arial"/>
                <a:cs typeface="Arial"/>
                <a:sym typeface="Arial"/>
              </a:rPr>
              <a:t>User defined functions</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434343"/>
                </a:solidFill>
                <a:latin typeface="Arial"/>
                <a:ea typeface="Arial"/>
                <a:cs typeface="Arial"/>
                <a:sym typeface="Arial"/>
              </a:rPr>
              <a:t>In-built functions</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434343"/>
                </a:solidFill>
                <a:latin typeface="Arial"/>
                <a:ea typeface="Arial"/>
                <a:cs typeface="Arial"/>
                <a:sym typeface="Arial"/>
              </a:rPr>
              <a:t>If then else / elif loops (conditional statements)</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434343"/>
                </a:solidFill>
                <a:latin typeface="Arial"/>
                <a:ea typeface="Arial"/>
                <a:cs typeface="Arial"/>
                <a:sym typeface="Arial"/>
              </a:rPr>
              <a:t>While loop</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434343"/>
                </a:solidFill>
                <a:latin typeface="Arial"/>
                <a:ea typeface="Arial"/>
                <a:cs typeface="Arial"/>
                <a:sym typeface="Arial"/>
              </a:rPr>
              <a:t>Sleep</a:t>
            </a:r>
            <a:endParaRPr b="0" i="0" sz="20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000000"/>
                </a:solidFill>
                <a:latin typeface="Arial"/>
                <a:ea typeface="Arial"/>
                <a:cs typeface="Arial"/>
                <a:sym typeface="Arial"/>
              </a:rPr>
              <a:t>Let’s looks more closely at the functions:</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000000"/>
                </a:solidFill>
                <a:latin typeface="Arial"/>
                <a:ea typeface="Arial"/>
                <a:cs typeface="Arial"/>
                <a:sym typeface="Arial"/>
              </a:rPr>
              <a:t>i.e. What programming features did  you spot?</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p:txBody>
      </p:sp>
      <p:pic>
        <p:nvPicPr>
          <p:cNvPr id="119" name="Google Shape;119;p9"/>
          <p:cNvPicPr preferRelativeResize="0"/>
          <p:nvPr/>
        </p:nvPicPr>
        <p:blipFill rotWithShape="1">
          <a:blip r:embed="rId3">
            <a:alphaModFix/>
          </a:blip>
          <a:srcRect b="0" l="0" r="0" t="0"/>
          <a:stretch/>
        </p:blipFill>
        <p:spPr>
          <a:xfrm>
            <a:off x="5758726" y="1926225"/>
            <a:ext cx="2909725" cy="303292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Monkmakes">
  <a:themeElements>
    <a:clrScheme name="Simple Light">
      <a:dk1>
        <a:srgbClr val="5B5BA5"/>
      </a:dk1>
      <a:lt1>
        <a:srgbClr val="FFFFFF"/>
      </a:lt1>
      <a:dk2>
        <a:srgbClr val="E9E9F3"/>
      </a:dk2>
      <a:lt2>
        <a:srgbClr val="F2F6FC"/>
      </a:lt2>
      <a:accent1>
        <a:srgbClr val="E9F7FC"/>
      </a:accent1>
      <a:accent2>
        <a:srgbClr val="FFEFDA"/>
      </a:accent2>
      <a:accent3>
        <a:srgbClr val="ECF8F5"/>
      </a:accent3>
      <a:accent4>
        <a:srgbClr val="FEF2F6"/>
      </a:accent4>
      <a:accent5>
        <a:srgbClr val="E6E6EA"/>
      </a:accent5>
      <a:accent6>
        <a:srgbClr val="F0F6ED"/>
      </a:accent6>
      <a:hlink>
        <a:srgbClr val="3197A8"/>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